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avi" ContentType="video/x-msvide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notesMasterIdLst>
    <p:notesMasterId r:id="rId56"/>
  </p:notesMasterIdLst>
  <p:handoutMasterIdLst>
    <p:handoutMasterId r:id="rId57"/>
  </p:handoutMasterIdLst>
  <p:sldIdLst>
    <p:sldId id="380" r:id="rId2"/>
    <p:sldId id="382" r:id="rId3"/>
    <p:sldId id="376" r:id="rId4"/>
    <p:sldId id="383" r:id="rId5"/>
    <p:sldId id="368" r:id="rId6"/>
    <p:sldId id="351" r:id="rId7"/>
    <p:sldId id="352" r:id="rId8"/>
    <p:sldId id="353" r:id="rId9"/>
    <p:sldId id="354" r:id="rId10"/>
    <p:sldId id="386" r:id="rId11"/>
    <p:sldId id="361" r:id="rId12"/>
    <p:sldId id="355" r:id="rId13"/>
    <p:sldId id="357" r:id="rId14"/>
    <p:sldId id="358" r:id="rId15"/>
    <p:sldId id="359" r:id="rId16"/>
    <p:sldId id="360" r:id="rId17"/>
    <p:sldId id="362" r:id="rId18"/>
    <p:sldId id="363" r:id="rId19"/>
    <p:sldId id="364" r:id="rId20"/>
    <p:sldId id="378" r:id="rId21"/>
    <p:sldId id="345" r:id="rId22"/>
    <p:sldId id="342" r:id="rId23"/>
    <p:sldId id="343" r:id="rId24"/>
    <p:sldId id="344" r:id="rId25"/>
    <p:sldId id="346" r:id="rId26"/>
    <p:sldId id="347" r:id="rId27"/>
    <p:sldId id="348" r:id="rId28"/>
    <p:sldId id="349" r:id="rId29"/>
    <p:sldId id="350" r:id="rId30"/>
    <p:sldId id="332" r:id="rId31"/>
    <p:sldId id="384" r:id="rId32"/>
    <p:sldId id="385" r:id="rId33"/>
    <p:sldId id="369" r:id="rId34"/>
    <p:sldId id="333" r:id="rId35"/>
    <p:sldId id="334" r:id="rId36"/>
    <p:sldId id="387" r:id="rId37"/>
    <p:sldId id="335" r:id="rId38"/>
    <p:sldId id="336" r:id="rId39"/>
    <p:sldId id="337" r:id="rId40"/>
    <p:sldId id="370" r:id="rId41"/>
    <p:sldId id="371" r:id="rId42"/>
    <p:sldId id="372" r:id="rId43"/>
    <p:sldId id="338" r:id="rId44"/>
    <p:sldId id="327" r:id="rId45"/>
    <p:sldId id="328" r:id="rId46"/>
    <p:sldId id="329" r:id="rId47"/>
    <p:sldId id="330" r:id="rId48"/>
    <p:sldId id="331" r:id="rId49"/>
    <p:sldId id="325" r:id="rId50"/>
    <p:sldId id="326" r:id="rId51"/>
    <p:sldId id="367" r:id="rId52"/>
    <p:sldId id="341" r:id="rId53"/>
    <p:sldId id="340" r:id="rId54"/>
    <p:sldId id="365" r:id="rId55"/>
  </p:sldIdLst>
  <p:sldSz cx="9144000" cy="5143500" type="screen16x9"/>
  <p:notesSz cx="6858000" cy="9144000"/>
  <p:defaultTextStyle>
    <a:defPPr>
      <a:defRPr lang="en-US"/>
    </a:defPPr>
    <a:lvl1pPr algn="l" rtl="0" eaLnBrk="0" fontAlgn="base" hangingPunct="0">
      <a:spcBef>
        <a:spcPct val="0"/>
      </a:spcBef>
      <a:spcAft>
        <a:spcPct val="0"/>
      </a:spcAft>
      <a:defRPr sz="1600" kern="1200">
        <a:solidFill>
          <a:schemeClr val="tx1"/>
        </a:solidFill>
        <a:latin typeface="Lucida Console" pitchFamily="49" charset="0"/>
        <a:ea typeface="+mn-ea"/>
        <a:cs typeface="+mn-cs"/>
      </a:defRPr>
    </a:lvl1pPr>
    <a:lvl2pPr marL="457200" algn="l" rtl="0" eaLnBrk="0" fontAlgn="base" hangingPunct="0">
      <a:spcBef>
        <a:spcPct val="0"/>
      </a:spcBef>
      <a:spcAft>
        <a:spcPct val="0"/>
      </a:spcAft>
      <a:defRPr sz="1600" kern="1200">
        <a:solidFill>
          <a:schemeClr val="tx1"/>
        </a:solidFill>
        <a:latin typeface="Lucida Console" pitchFamily="49" charset="0"/>
        <a:ea typeface="+mn-ea"/>
        <a:cs typeface="+mn-cs"/>
      </a:defRPr>
    </a:lvl2pPr>
    <a:lvl3pPr marL="914400" algn="l" rtl="0" eaLnBrk="0" fontAlgn="base" hangingPunct="0">
      <a:spcBef>
        <a:spcPct val="0"/>
      </a:spcBef>
      <a:spcAft>
        <a:spcPct val="0"/>
      </a:spcAft>
      <a:defRPr sz="1600" kern="1200">
        <a:solidFill>
          <a:schemeClr val="tx1"/>
        </a:solidFill>
        <a:latin typeface="Lucida Console" pitchFamily="49" charset="0"/>
        <a:ea typeface="+mn-ea"/>
        <a:cs typeface="+mn-cs"/>
      </a:defRPr>
    </a:lvl3pPr>
    <a:lvl4pPr marL="1371600" algn="l" rtl="0" eaLnBrk="0" fontAlgn="base" hangingPunct="0">
      <a:spcBef>
        <a:spcPct val="0"/>
      </a:spcBef>
      <a:spcAft>
        <a:spcPct val="0"/>
      </a:spcAft>
      <a:defRPr sz="1600" kern="1200">
        <a:solidFill>
          <a:schemeClr val="tx1"/>
        </a:solidFill>
        <a:latin typeface="Lucida Console" pitchFamily="49" charset="0"/>
        <a:ea typeface="+mn-ea"/>
        <a:cs typeface="+mn-cs"/>
      </a:defRPr>
    </a:lvl4pPr>
    <a:lvl5pPr marL="1828800" algn="l" rtl="0" eaLnBrk="0" fontAlgn="base" hangingPunct="0">
      <a:spcBef>
        <a:spcPct val="0"/>
      </a:spcBef>
      <a:spcAft>
        <a:spcPct val="0"/>
      </a:spcAft>
      <a:defRPr sz="1600" kern="1200">
        <a:solidFill>
          <a:schemeClr val="tx1"/>
        </a:solidFill>
        <a:latin typeface="Lucida Console" pitchFamily="49" charset="0"/>
        <a:ea typeface="+mn-ea"/>
        <a:cs typeface="+mn-cs"/>
      </a:defRPr>
    </a:lvl5pPr>
    <a:lvl6pPr marL="2286000" algn="l" defTabSz="914400" rtl="0" eaLnBrk="1" latinLnBrk="0" hangingPunct="1">
      <a:defRPr sz="1600" kern="1200">
        <a:solidFill>
          <a:schemeClr val="tx1"/>
        </a:solidFill>
        <a:latin typeface="Lucida Console" pitchFamily="49" charset="0"/>
        <a:ea typeface="+mn-ea"/>
        <a:cs typeface="+mn-cs"/>
      </a:defRPr>
    </a:lvl6pPr>
    <a:lvl7pPr marL="2743200" algn="l" defTabSz="914400" rtl="0" eaLnBrk="1" latinLnBrk="0" hangingPunct="1">
      <a:defRPr sz="1600" kern="1200">
        <a:solidFill>
          <a:schemeClr val="tx1"/>
        </a:solidFill>
        <a:latin typeface="Lucida Console" pitchFamily="49" charset="0"/>
        <a:ea typeface="+mn-ea"/>
        <a:cs typeface="+mn-cs"/>
      </a:defRPr>
    </a:lvl7pPr>
    <a:lvl8pPr marL="3200400" algn="l" defTabSz="914400" rtl="0" eaLnBrk="1" latinLnBrk="0" hangingPunct="1">
      <a:defRPr sz="1600" kern="1200">
        <a:solidFill>
          <a:schemeClr val="tx1"/>
        </a:solidFill>
        <a:latin typeface="Lucida Console" pitchFamily="49" charset="0"/>
        <a:ea typeface="+mn-ea"/>
        <a:cs typeface="+mn-cs"/>
      </a:defRPr>
    </a:lvl8pPr>
    <a:lvl9pPr marL="3657600" algn="l" defTabSz="914400" rtl="0" eaLnBrk="1" latinLnBrk="0" hangingPunct="1">
      <a:defRPr sz="1600" kern="1200">
        <a:solidFill>
          <a:schemeClr val="tx1"/>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FF00"/>
    <a:srgbClr val="00FF00"/>
    <a:srgbClr val="669B48"/>
    <a:srgbClr val="FFCC00"/>
    <a:srgbClr val="4682C7"/>
    <a:srgbClr val="0095D5"/>
    <a:srgbClr val="00B0EB"/>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69795" autoAdjust="0"/>
  </p:normalViewPr>
  <p:slideViewPr>
    <p:cSldViewPr snapToGrid="0">
      <p:cViewPr varScale="1">
        <p:scale>
          <a:sx n="107" d="100"/>
          <a:sy n="107" d="100"/>
        </p:scale>
        <p:origin x="1638"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89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847948669918299E-2"/>
          <c:y val="6.5883139178691111E-2"/>
          <c:w val="0.90080284645124764"/>
          <c:h val="0.82417590499193438"/>
        </c:manualLayout>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dLbls>
            <c:dLbl>
              <c:idx val="0"/>
              <c:layout>
                <c:manualLayout>
                  <c:x val="3.8507394042030033E-2"/>
                  <c:y val="-3.5922760972495514E-3"/>
                </c:manualLayout>
              </c:layout>
              <c:tx>
                <c:rich>
                  <a:bodyPr/>
                  <a:lstStyle/>
                  <a:p>
                    <a:r>
                      <a:rPr lang="en-US" dirty="0" smtClean="0"/>
                      <a:t>Trivial</a:t>
                    </a:r>
                    <a:endParaRPr lang="en-US" dirty="0"/>
                  </a:p>
                </c:rich>
              </c:tx>
              <c:showLegendKey val="0"/>
              <c:showVal val="1"/>
              <c:showCatName val="0"/>
              <c:showSerName val="0"/>
              <c:showPercent val="0"/>
              <c:showBubbleSize val="0"/>
              <c:extLst>
                <c:ext xmlns:c15="http://schemas.microsoft.com/office/drawing/2012/chart" uri="{CE6537A1-D6FC-4f65-9D91-7224C49458BB}"/>
              </c:extLst>
            </c:dLbl>
            <c:dLbl>
              <c:idx val="1"/>
              <c:layout>
                <c:manualLayout>
                  <c:x val="-1.6954789305221513E-2"/>
                  <c:y val="0.15478633508142178"/>
                </c:manualLayout>
              </c:layout>
              <c:tx>
                <c:rich>
                  <a:bodyPr/>
                  <a:lstStyle/>
                  <a:p>
                    <a:r>
                      <a:rPr lang="en-US" smtClean="0"/>
                      <a:t>Needs Refactoring</a:t>
                    </a:r>
                    <a:endParaRPr lang="en-US" dirty="0"/>
                  </a:p>
                </c:rich>
              </c:tx>
              <c:showLegendKey val="0"/>
              <c:showVal val="1"/>
              <c:showCatName val="0"/>
              <c:showSerName val="0"/>
              <c:showPercent val="0"/>
              <c:showBubbleSize val="0"/>
              <c:extLst>
                <c:ext xmlns:c15="http://schemas.microsoft.com/office/drawing/2012/chart" uri="{CE6537A1-D6FC-4f65-9D91-7224C49458BB}"/>
              </c:extLst>
            </c:dLbl>
            <c:dLbl>
              <c:idx val="2"/>
              <c:layout>
                <c:manualLayout>
                  <c:x val="4.6614213840352144E-2"/>
                  <c:y val="1.7961380486247097E-2"/>
                </c:manualLayout>
              </c:layout>
              <c:tx>
                <c:rich>
                  <a:bodyPr/>
                  <a:lstStyle/>
                  <a:p>
                    <a:r>
                      <a:rPr lang="en-US" dirty="0" smtClean="0"/>
                      <a:t>Algorithms</a:t>
                    </a:r>
                    <a:endParaRPr lang="en-US" dirty="0"/>
                  </a:p>
                </c:rich>
              </c:tx>
              <c:showLegendKey val="0"/>
              <c:showVal val="1"/>
              <c:showCatName val="0"/>
              <c:showSerName val="0"/>
              <c:showPercent val="0"/>
              <c:showBubbleSize val="0"/>
              <c:extLst>
                <c:ext xmlns:c15="http://schemas.microsoft.com/office/drawing/2012/chart" uri="{CE6537A1-D6FC-4f65-9D91-7224C49458BB}"/>
              </c:extLst>
            </c:dLbl>
            <c:dLbl>
              <c:idx val="3"/>
              <c:layout>
                <c:manualLayout>
                  <c:x val="-3.7677309567158914E-3"/>
                  <c:y val="-0.13420105399765481"/>
                </c:manualLayout>
              </c:layout>
              <c:tx>
                <c:rich>
                  <a:bodyPr/>
                  <a:lstStyle/>
                  <a:p>
                    <a:r>
                      <a:rPr lang="en-US" smtClean="0"/>
                      <a:t>Framework</a:t>
                    </a:r>
                    <a:endParaRPr lang="en-US" dirty="0"/>
                  </a:p>
                </c:rich>
              </c:tx>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0.5</c:v>
                </c:pt>
                <c:pt idx="1">
                  <c:v>1.5</c:v>
                </c:pt>
                <c:pt idx="2">
                  <c:v>0.5</c:v>
                </c:pt>
                <c:pt idx="3">
                  <c:v>1.5</c:v>
                </c:pt>
              </c:numCache>
            </c:numRef>
          </c:xVal>
          <c:yVal>
            <c:numRef>
              <c:f>Sheet1!$B$2:$B$5</c:f>
              <c:numCache>
                <c:formatCode>General</c:formatCode>
                <c:ptCount val="4"/>
                <c:pt idx="0">
                  <c:v>0.5</c:v>
                </c:pt>
                <c:pt idx="1">
                  <c:v>1.5</c:v>
                </c:pt>
                <c:pt idx="2">
                  <c:v>1.5</c:v>
                </c:pt>
                <c:pt idx="3">
                  <c:v>0.5</c:v>
                </c:pt>
              </c:numCache>
            </c:numRef>
          </c:yVal>
          <c:bubbleSize>
            <c:numRef>
              <c:f>Sheet1!$C$2:$C$5</c:f>
              <c:numCache>
                <c:formatCode>General</c:formatCode>
                <c:ptCount val="4"/>
                <c:pt idx="0">
                  <c:v>6</c:v>
                </c:pt>
                <c:pt idx="1">
                  <c:v>10</c:v>
                </c:pt>
                <c:pt idx="2">
                  <c:v>8</c:v>
                </c:pt>
                <c:pt idx="3">
                  <c:v>8</c:v>
                </c:pt>
              </c:numCache>
            </c:numRef>
          </c:bubbleSize>
          <c:bubble3D val="1"/>
        </c:ser>
        <c:dLbls>
          <c:showLegendKey val="0"/>
          <c:showVal val="0"/>
          <c:showCatName val="0"/>
          <c:showSerName val="0"/>
          <c:showPercent val="0"/>
          <c:showBubbleSize val="0"/>
        </c:dLbls>
        <c:bubbleScale val="100"/>
        <c:showNegBubbles val="0"/>
        <c:axId val="325389376"/>
        <c:axId val="325389768"/>
      </c:bubbleChart>
      <c:valAx>
        <c:axId val="325389376"/>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dirty="0" smtClean="0"/>
                  <a:t>Cost of Tests (number of dependencies) </a:t>
                </a:r>
                <a:r>
                  <a:rPr lang="en-GB" sz="1400" dirty="0" smtClean="0">
                    <a:sym typeface="Wingdings" panose="05000000000000000000" pitchFamily="2" charset="2"/>
                  </a:rPr>
                  <a:t></a:t>
                </a:r>
                <a:endParaRPr lang="en-GB" sz="1400"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325389768"/>
        <c:crosses val="autoZero"/>
        <c:crossBetween val="midCat"/>
      </c:valAx>
      <c:valAx>
        <c:axId val="325389768"/>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sz="1400" dirty="0" smtClean="0"/>
                  <a:t>Testing</a:t>
                </a:r>
                <a:r>
                  <a:rPr lang="en-GB" sz="1400" baseline="0" dirty="0" smtClean="0"/>
                  <a:t> Benefit (non-obviousness) </a:t>
                </a:r>
                <a:r>
                  <a:rPr lang="en-GB" sz="1400" baseline="0" dirty="0" smtClean="0">
                    <a:sym typeface="Wingdings" panose="05000000000000000000" pitchFamily="2" charset="2"/>
                  </a:rPr>
                  <a:t></a:t>
                </a:r>
                <a:endParaRPr lang="en-GB" sz="1400"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325389376"/>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1">
                <a:latin typeface="Arial" charset="0"/>
              </a:defRPr>
            </a:lvl1pPr>
          </a:lstStyle>
          <a:p>
            <a:r>
              <a:rPr lang="en-US" dirty="0" smtClean="0"/>
              <a:t>Live! 360 Orlando 2014</a:t>
            </a:r>
            <a:endParaRPr lang="en-US" dirty="0"/>
          </a:p>
        </p:txBody>
      </p:sp>
      <p:sp>
        <p:nvSpPr>
          <p:cNvPr id="19460" name="Rectangle 4"/>
          <p:cNvSpPr>
            <a:spLocks noGrp="1" noChangeArrowheads="1"/>
          </p:cNvSpPr>
          <p:nvPr>
            <p:ph type="ftr" sz="quarter" idx="2"/>
          </p:nvPr>
        </p:nvSpPr>
        <p:spPr bwMode="auto">
          <a:xfrm>
            <a:off x="0" y="8686800"/>
            <a:ext cx="618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800">
                <a:latin typeface="Arial" charset="0"/>
              </a:defRPr>
            </a:lvl1pPr>
          </a:lstStyle>
          <a:p>
            <a:r>
              <a:rPr lang="en-US" dirty="0" smtClean="0"/>
              <a:t>©  2014 Live! 360 All rights reserved.</a:t>
            </a:r>
            <a:endParaRPr lang="en-US" dirty="0"/>
          </a:p>
        </p:txBody>
      </p:sp>
    </p:spTree>
    <p:extLst>
      <p:ext uri="{BB962C8B-B14F-4D97-AF65-F5344CB8AC3E}">
        <p14:creationId xmlns:p14="http://schemas.microsoft.com/office/powerpoint/2010/main" val="14837572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Franklin Gothic Medium" pitchFamily="34" charset="0"/>
              </a:defRPr>
            </a:lvl1pPr>
          </a:lstStyle>
          <a:p>
            <a:r>
              <a:rPr lang="en-US" dirty="0" smtClean="0"/>
              <a:t>Visual Studio Live! Orlando 2013</a:t>
            </a:r>
            <a:endParaRPr lang="en-US" dirty="0"/>
          </a:p>
        </p:txBody>
      </p:sp>
      <p:sp>
        <p:nvSpPr>
          <p:cNvPr id="296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Franklin Gothic Medium" pitchFamily="34" charset="0"/>
              </a:defRPr>
            </a:lvl1pPr>
          </a:lstStyle>
          <a:p>
            <a:endParaRPr lang="en-US"/>
          </a:p>
        </p:txBody>
      </p:sp>
      <p:sp>
        <p:nvSpPr>
          <p:cNvPr id="297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9702" name="Rectangle 6"/>
          <p:cNvSpPr>
            <a:spLocks noGrp="1" noChangeArrowheads="1"/>
          </p:cNvSpPr>
          <p:nvPr>
            <p:ph type="ftr" sz="quarter" idx="4"/>
          </p:nvPr>
        </p:nvSpPr>
        <p:spPr bwMode="auto">
          <a:xfrm>
            <a:off x="0" y="8791575"/>
            <a:ext cx="56673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800" i="1">
                <a:latin typeface="Franklin Gothic Medium" pitchFamily="34" charset="0"/>
              </a:defRPr>
            </a:lvl1pPr>
          </a:lstStyle>
          <a:p>
            <a:r>
              <a:rPr lang="en-US" i="0" dirty="0" smtClean="0"/>
              <a:t>©  2013 Visual Studio Live! All rights reserved.</a:t>
            </a:r>
            <a:endParaRPr lang="en-US" dirty="0"/>
          </a:p>
        </p:txBody>
      </p:sp>
      <p:sp>
        <p:nvSpPr>
          <p:cNvPr id="29703" name="Rectangle 7"/>
          <p:cNvSpPr>
            <a:spLocks noGrp="1" noChangeArrowheads="1"/>
          </p:cNvSpPr>
          <p:nvPr>
            <p:ph type="sldNum" sz="quarter" idx="5"/>
          </p:nvPr>
        </p:nvSpPr>
        <p:spPr bwMode="auto">
          <a:xfrm>
            <a:off x="5583238" y="8685213"/>
            <a:ext cx="127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Franklin Gothic Medium" pitchFamily="34" charset="0"/>
              </a:defRPr>
            </a:lvl1pPr>
          </a:lstStyle>
          <a:p>
            <a:fld id="{7E88FDCC-C228-420D-B976-BF4E08C96FD3}" type="slidenum">
              <a:rPr lang="en-US"/>
              <a:pPr/>
              <a:t>‹#›</a:t>
            </a:fld>
            <a:endParaRPr lang="en-US"/>
          </a:p>
        </p:txBody>
      </p:sp>
    </p:spTree>
    <p:extLst>
      <p:ext uri="{BB962C8B-B14F-4D97-AF65-F5344CB8AC3E}">
        <p14:creationId xmlns:p14="http://schemas.microsoft.com/office/powerpoint/2010/main" val="2910707147"/>
      </p:ext>
    </p:extLst>
  </p:cSld>
  <p:clrMap bg1="lt1" tx1="dk1" bg2="lt2" tx2="dk2" accent1="accent1" accent2="accent2" accent3="accent3" accent4="accent4" accent5="accent5" accent6="accent6" hlink="hlink" folHlink="folHlink"/>
  <p:hf dt="0"/>
  <p:notesStyle>
    <a:lvl1pPr algn="l" rtl="0" fontAlgn="base">
      <a:spcBef>
        <a:spcPct val="30000"/>
      </a:spcBef>
      <a:spcAft>
        <a:spcPct val="0"/>
      </a:spcAft>
      <a:defRPr sz="1200" kern="1200">
        <a:solidFill>
          <a:schemeClr val="tx1"/>
        </a:solidFill>
        <a:latin typeface="Franklin Gothic Medium" pitchFamily="34" charset="0"/>
        <a:ea typeface="+mn-ea"/>
        <a:cs typeface="Arial" charset="0"/>
      </a:defRPr>
    </a:lvl1pPr>
    <a:lvl2pPr marL="233363" indent="9525" algn="l" rtl="0" fontAlgn="base">
      <a:spcBef>
        <a:spcPct val="30000"/>
      </a:spcBef>
      <a:spcAft>
        <a:spcPct val="0"/>
      </a:spcAft>
      <a:buChar char="•"/>
      <a:defRPr sz="1000" kern="1200">
        <a:solidFill>
          <a:schemeClr val="tx1"/>
        </a:solidFill>
        <a:latin typeface="Franklin Gothic Medium" pitchFamily="34" charset="0"/>
        <a:ea typeface="+mn-ea"/>
        <a:cs typeface="Arial" charset="0"/>
      </a:defRPr>
    </a:lvl2pPr>
    <a:lvl3pPr marL="457200" indent="-9525" algn="l" rtl="0" fontAlgn="base">
      <a:spcBef>
        <a:spcPct val="30000"/>
      </a:spcBef>
      <a:spcAft>
        <a:spcPct val="0"/>
      </a:spcAft>
      <a:buChar char="•"/>
      <a:defRPr sz="900" kern="1200">
        <a:solidFill>
          <a:schemeClr val="tx1"/>
        </a:solidFill>
        <a:latin typeface="Franklin Gothic Medium" pitchFamily="34" charset="0"/>
        <a:ea typeface="+mn-ea"/>
        <a:cs typeface="Arial" charset="0"/>
      </a:defRPr>
    </a:lvl3pPr>
    <a:lvl4pPr marL="681038" algn="l" rtl="0" fontAlgn="base">
      <a:spcBef>
        <a:spcPct val="30000"/>
      </a:spcBef>
      <a:spcAft>
        <a:spcPct val="0"/>
      </a:spcAft>
      <a:buChar char="•"/>
      <a:defRPr sz="900" kern="1200">
        <a:solidFill>
          <a:schemeClr val="tx1"/>
        </a:solidFill>
        <a:latin typeface="Franklin Gothic Medium" pitchFamily="34" charset="0"/>
        <a:ea typeface="+mn-ea"/>
        <a:cs typeface="Arial" charset="0"/>
      </a:defRPr>
    </a:lvl4pPr>
    <a:lvl5pPr marL="904875" algn="l" rtl="0" fontAlgn="base">
      <a:spcBef>
        <a:spcPct val="30000"/>
      </a:spcBef>
      <a:spcAft>
        <a:spcPct val="0"/>
      </a:spcAft>
      <a:buChar char="•"/>
      <a:defRPr sz="900" kern="1200">
        <a:solidFill>
          <a:schemeClr val="tx1"/>
        </a:solidFill>
        <a:latin typeface="Franklin Gothic Medium"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nparc.cisti-icist.nrc-cnrc.gc.ca/npsi/ctrl?action=shwart&amp;index=an&amp;req=5763742&amp;lang=e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6B53A8-666D-459E-A8ED-646866293DF3}" type="slidenum">
              <a:rPr lang="en-US" altLang="en-US" smtClean="0"/>
              <a:pPr/>
              <a:t>3</a:t>
            </a:fld>
            <a:endParaRPr lang="en-US" altLang="en-US"/>
          </a:p>
        </p:txBody>
      </p:sp>
    </p:spTree>
    <p:extLst>
      <p:ext uri="{BB962C8B-B14F-4D97-AF65-F5344CB8AC3E}">
        <p14:creationId xmlns:p14="http://schemas.microsoft.com/office/powerpoint/2010/main" val="8245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User Story</a:t>
            </a:r>
          </a:p>
          <a:p>
            <a:endParaRPr lang="en-GB" b="0" dirty="0" smtClean="0"/>
          </a:p>
          <a:p>
            <a:r>
              <a:rPr lang="en-GB" b="0" dirty="0" smtClean="0"/>
              <a:t>Would be defined and</a:t>
            </a:r>
            <a:r>
              <a:rPr lang="en-GB" b="0" baseline="0" dirty="0" smtClean="0"/>
              <a:t> refined as part of Sprint Planning</a:t>
            </a:r>
            <a:endParaRPr lang="en-GB" b="0"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13</a:t>
            </a:fld>
            <a:endParaRPr lang="en-GB"/>
          </a:p>
        </p:txBody>
      </p:sp>
    </p:spTree>
    <p:extLst>
      <p:ext uri="{BB962C8B-B14F-4D97-AF65-F5344CB8AC3E}">
        <p14:creationId xmlns:p14="http://schemas.microsoft.com/office/powerpoint/2010/main" val="3310200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Introduction</a:t>
            </a:r>
            <a:r>
              <a:rPr lang="en-GB" baseline="0" dirty="0" smtClean="0"/>
              <a:t> to TDD</a:t>
            </a:r>
          </a:p>
          <a:p>
            <a:endParaRPr lang="en-GB" baseline="0" dirty="0" smtClean="0"/>
          </a:p>
          <a:p>
            <a:r>
              <a:rPr lang="en-GB" dirty="0" smtClean="0"/>
              <a:t>SharePoint list is provisioned in site.</a:t>
            </a:r>
          </a:p>
          <a:p>
            <a:r>
              <a:rPr lang="en-GB" dirty="0" smtClean="0"/>
              <a:t>Web Part already deployed</a:t>
            </a:r>
            <a:r>
              <a:rPr lang="en-GB" baseline="0" dirty="0" smtClean="0"/>
              <a:t> as Shopping List page</a:t>
            </a:r>
          </a:p>
          <a:p>
            <a:r>
              <a:rPr lang="en-GB" baseline="0" dirty="0" smtClean="0"/>
              <a:t>Show how Visual Web-part created (VS2012/13 template is code gen, not an old school user control).</a:t>
            </a:r>
          </a:p>
          <a:p>
            <a:r>
              <a:rPr lang="en-GB" baseline="0" dirty="0" smtClean="0"/>
              <a:t>Trivial change  - build – deploy – takes a good half minute </a:t>
            </a:r>
            <a:r>
              <a:rPr lang="en-GB" baseline="0" dirty="0" smtClean="0">
                <a:sym typeface="Wingdings" panose="05000000000000000000" pitchFamily="2" charset="2"/>
              </a:rPr>
              <a:t></a:t>
            </a:r>
          </a:p>
          <a:p>
            <a:r>
              <a:rPr lang="en-GB" baseline="0" dirty="0" smtClean="0">
                <a:sym typeface="Wingdings" panose="05000000000000000000" pitchFamily="2" charset="2"/>
              </a:rPr>
              <a:t>Have to find a way of testing quickly.</a:t>
            </a:r>
          </a:p>
          <a:p>
            <a:r>
              <a:rPr lang="en-GB" baseline="0" dirty="0" smtClean="0">
                <a:sym typeface="Wingdings" panose="05000000000000000000" pitchFamily="2" charset="2"/>
              </a:rPr>
              <a:t>Unit test project – structure – note the links.</a:t>
            </a:r>
          </a:p>
          <a:p>
            <a:r>
              <a:rPr lang="en-GB" baseline="0" dirty="0" smtClean="0">
                <a:sym typeface="Wingdings" panose="05000000000000000000" pitchFamily="2" charset="2"/>
              </a:rPr>
              <a:t>Test class is derived from web part class.</a:t>
            </a:r>
          </a:p>
          <a:p>
            <a:r>
              <a:rPr lang="en-GB" baseline="0" dirty="0" smtClean="0">
                <a:sym typeface="Wingdings" panose="05000000000000000000" pitchFamily="2" charset="2"/>
              </a:rPr>
              <a:t>Notice how web part output is captured in “content” variable in test initialise method and re-used in tests.</a:t>
            </a:r>
          </a:p>
          <a:p>
            <a:r>
              <a:rPr lang="en-GB" baseline="0" dirty="0" smtClean="0">
                <a:sym typeface="Wingdings" panose="05000000000000000000" pitchFamily="2" charset="2"/>
              </a:rPr>
              <a:t>Using a repository class to wrap the SharePoint call.</a:t>
            </a:r>
          </a:p>
          <a:p>
            <a:endParaRPr lang="en-GB" baseline="0" dirty="0" smtClean="0">
              <a:sym typeface="Wingdings" panose="05000000000000000000" pitchFamily="2" charset="2"/>
            </a:endParaRPr>
          </a:p>
          <a:p>
            <a:r>
              <a:rPr lang="en-GB" baseline="0" dirty="0" smtClean="0">
                <a:sym typeface="Wingdings" panose="05000000000000000000" pitchFamily="2" charset="2"/>
              </a:rPr>
              <a:t>Scene is set – time to some TDD.</a:t>
            </a:r>
          </a:p>
          <a:p>
            <a:r>
              <a:rPr lang="en-GB" baseline="0" dirty="0" err="1" smtClean="0">
                <a:sym typeface="Wingdings" panose="05000000000000000000" pitchFamily="2" charset="2"/>
              </a:rPr>
              <a:t>Initally</a:t>
            </a:r>
            <a:r>
              <a:rPr lang="en-GB" baseline="0" dirty="0" smtClean="0">
                <a:sym typeface="Wingdings" panose="05000000000000000000" pitchFamily="2" charset="2"/>
              </a:rPr>
              <a:t> ASPX is empty. </a:t>
            </a:r>
          </a:p>
          <a:p>
            <a:r>
              <a:rPr lang="en-GB" baseline="0" dirty="0" smtClean="0">
                <a:sym typeface="Wingdings" panose="05000000000000000000" pitchFamily="2" charset="2"/>
              </a:rPr>
              <a:t>Write first test:</a:t>
            </a:r>
          </a:p>
          <a:p>
            <a:r>
              <a:rPr lang="en-GB" baseline="0" dirty="0" smtClean="0">
                <a:sym typeface="Wingdings" panose="05000000000000000000" pitchFamily="2" charset="2"/>
              </a:rPr>
              <a:t>[</a:t>
            </a:r>
            <a:r>
              <a:rPr lang="en-GB" baseline="0" dirty="0" err="1" smtClean="0">
                <a:sym typeface="Wingdings" panose="05000000000000000000" pitchFamily="2" charset="2"/>
              </a:rPr>
              <a:t>TestMethod</a:t>
            </a:r>
            <a:r>
              <a:rPr lang="en-GB" baseline="0" dirty="0" smtClean="0">
                <a:sym typeface="Wingdings" panose="05000000000000000000" pitchFamily="2" charset="2"/>
              </a:rPr>
              <a:t>]</a:t>
            </a:r>
          </a:p>
          <a:p>
            <a:r>
              <a:rPr lang="en-GB" baseline="0" dirty="0" smtClean="0">
                <a:sym typeface="Wingdings" panose="05000000000000000000" pitchFamily="2" charset="2"/>
              </a:rPr>
              <a:t>public void </a:t>
            </a:r>
            <a:r>
              <a:rPr lang="en-GB" baseline="0" dirty="0" err="1" smtClean="0">
                <a:sym typeface="Wingdings" panose="05000000000000000000" pitchFamily="2" charset="2"/>
              </a:rPr>
              <a:t>RenderContents_ShowsHeading</a:t>
            </a:r>
            <a:r>
              <a:rPr lang="en-GB" baseline="0" dirty="0" smtClean="0">
                <a:sym typeface="Wingdings" panose="05000000000000000000" pitchFamily="2" charset="2"/>
              </a:rPr>
              <a:t>()</a:t>
            </a:r>
          </a:p>
          <a:p>
            <a:r>
              <a:rPr lang="en-GB" baseline="0" dirty="0" smtClean="0">
                <a:sym typeface="Wingdings" panose="05000000000000000000" pitchFamily="2" charset="2"/>
              </a:rPr>
              <a:t>{</a:t>
            </a:r>
          </a:p>
          <a:p>
            <a:r>
              <a:rPr lang="en-GB" baseline="0" dirty="0" smtClean="0">
                <a:sym typeface="Wingdings" panose="05000000000000000000" pitchFamily="2" charset="2"/>
              </a:rPr>
              <a:t>  </a:t>
            </a:r>
            <a:r>
              <a:rPr lang="en-GB" baseline="0" dirty="0" err="1" smtClean="0">
                <a:sym typeface="Wingdings" panose="05000000000000000000" pitchFamily="2" charset="2"/>
              </a:rPr>
              <a:t>StringAssert.Contains</a:t>
            </a:r>
            <a:r>
              <a:rPr lang="en-GB" baseline="0" dirty="0" smtClean="0">
                <a:sym typeface="Wingdings" panose="05000000000000000000" pitchFamily="2" charset="2"/>
              </a:rPr>
              <a:t>(content, “&lt;h1&gt;Shopping List&lt;/h1&gt;”);</a:t>
            </a:r>
          </a:p>
          <a:p>
            <a:r>
              <a:rPr lang="en-GB" baseline="0" dirty="0" smtClean="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sym typeface="Wingdings" panose="05000000000000000000" pitchFamily="2" charset="2"/>
              </a:rPr>
              <a:t>Run tests. [Red]</a:t>
            </a:r>
          </a:p>
          <a:p>
            <a:r>
              <a:rPr lang="en-GB" baseline="0" dirty="0" smtClean="0">
                <a:sym typeface="Wingdings" panose="05000000000000000000" pitchFamily="2" charset="2"/>
              </a:rPr>
              <a:t>Make test pass by modifying ASPX.</a:t>
            </a:r>
          </a:p>
          <a:p>
            <a:r>
              <a:rPr lang="en-GB" baseline="0" dirty="0" smtClean="0">
                <a:sym typeface="Wingdings" panose="05000000000000000000" pitchFamily="2" charset="2"/>
              </a:rPr>
              <a:t>Run tests [Green]</a:t>
            </a:r>
          </a:p>
          <a:p>
            <a:r>
              <a:rPr lang="en-GB" baseline="0" dirty="0" smtClean="0">
                <a:sym typeface="Wingdings" panose="05000000000000000000" pitchFamily="2" charset="2"/>
              </a:rPr>
              <a:t>Add test -&gt; contains “Bananas” [Red]</a:t>
            </a:r>
          </a:p>
          <a:p>
            <a:r>
              <a:rPr lang="en-GB" baseline="0" dirty="0" smtClean="0">
                <a:sym typeface="Wingdings" panose="05000000000000000000" pitchFamily="2" charset="2"/>
              </a:rPr>
              <a:t>Add to ASPX in design mode [Green]</a:t>
            </a:r>
          </a:p>
          <a:p>
            <a:r>
              <a:rPr lang="en-GB" baseline="0" dirty="0" smtClean="0">
                <a:sym typeface="Wingdings" panose="05000000000000000000" pitchFamily="2" charset="2"/>
              </a:rPr>
              <a:t>Add test -&gt; contains “Cereal” (but accidentally delete Bananas) [Red]</a:t>
            </a:r>
          </a:p>
          <a:p>
            <a:r>
              <a:rPr lang="en-GB" baseline="0" dirty="0" smtClean="0">
                <a:sym typeface="Wingdings" panose="05000000000000000000" pitchFamily="2" charset="2"/>
              </a:rPr>
              <a:t>Edit ASPX file [Red] ***Regression***</a:t>
            </a:r>
          </a:p>
          <a:p>
            <a:r>
              <a:rPr lang="en-GB" baseline="0" dirty="0" smtClean="0">
                <a:sym typeface="Wingdings" panose="05000000000000000000" pitchFamily="2" charset="2"/>
              </a:rPr>
              <a:t>Fix error [Green]</a:t>
            </a:r>
          </a:p>
          <a:p>
            <a:endParaRPr lang="en-GB" baseline="0" dirty="0" smtClean="0">
              <a:sym typeface="Wingdings" panose="05000000000000000000" pitchFamily="2" charset="2"/>
            </a:endParaRPr>
          </a:p>
          <a:p>
            <a:r>
              <a:rPr lang="en-GB" baseline="0" dirty="0" smtClean="0">
                <a:sym typeface="Wingdings" panose="05000000000000000000" pitchFamily="2" charset="2"/>
              </a:rPr>
              <a:t>Refactor: Content is hard coded. Use repeater against code behind [Green]</a:t>
            </a:r>
          </a:p>
        </p:txBody>
      </p:sp>
      <p:sp>
        <p:nvSpPr>
          <p:cNvPr id="4" name="Slide Number Placeholder 3"/>
          <p:cNvSpPr>
            <a:spLocks noGrp="1"/>
          </p:cNvSpPr>
          <p:nvPr>
            <p:ph type="sldNum" sz="quarter" idx="10"/>
          </p:nvPr>
        </p:nvSpPr>
        <p:spPr/>
        <p:txBody>
          <a:bodyPr/>
          <a:lstStyle/>
          <a:p>
            <a:fld id="{B5554492-4825-41A0-B233-78FF7842D21D}" type="slidenum">
              <a:rPr lang="en-GB" smtClean="0"/>
              <a:pPr/>
              <a:t>14</a:t>
            </a:fld>
            <a:endParaRPr lang="en-GB"/>
          </a:p>
        </p:txBody>
      </p:sp>
    </p:spTree>
    <p:extLst>
      <p:ext uri="{BB962C8B-B14F-4D97-AF65-F5344CB8AC3E}">
        <p14:creationId xmlns:p14="http://schemas.microsoft.com/office/powerpoint/2010/main" val="84903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DEMO: TDD</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15</a:t>
            </a:fld>
            <a:endParaRPr lang="en-GB"/>
          </a:p>
        </p:txBody>
      </p:sp>
    </p:spTree>
    <p:extLst>
      <p:ext uri="{BB962C8B-B14F-4D97-AF65-F5344CB8AC3E}">
        <p14:creationId xmlns:p14="http://schemas.microsoft.com/office/powerpoint/2010/main" val="367957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Dunning-Kruger effect is a</a:t>
            </a:r>
            <a:r>
              <a:rPr lang="en-GB" baseline="0" dirty="0" smtClean="0"/>
              <a:t> delusion of superiority in unskilled individuals who rate their ability higher than reality. Conversely the more skilled individuals actually rate themselves modestly due to their </a:t>
            </a:r>
            <a:r>
              <a:rPr lang="en-GB" baseline="0" smtClean="0"/>
              <a:t>greater awareness of </a:t>
            </a:r>
            <a:r>
              <a:rPr lang="en-GB" baseline="0" dirty="0" smtClean="0"/>
              <a:t>“known unknowns”.</a:t>
            </a:r>
            <a:endParaRPr lang="en-GB" dirty="0"/>
          </a:p>
        </p:txBody>
      </p:sp>
      <p:sp>
        <p:nvSpPr>
          <p:cNvPr id="4" name="Slide Number Placeholder 3"/>
          <p:cNvSpPr>
            <a:spLocks noGrp="1"/>
          </p:cNvSpPr>
          <p:nvPr>
            <p:ph type="sldNum" sz="quarter" idx="10"/>
          </p:nvPr>
        </p:nvSpPr>
        <p:spPr/>
        <p:txBody>
          <a:bodyPr/>
          <a:lstStyle/>
          <a:p>
            <a:fld id="{FCBD5CBE-F12B-4965-A6F5-5CD7ECA6475E}" type="slidenum">
              <a:rPr lang="en-GB" smtClean="0"/>
              <a:t>16</a:t>
            </a:fld>
            <a:endParaRPr lang="en-GB"/>
          </a:p>
        </p:txBody>
      </p:sp>
    </p:spTree>
    <p:extLst>
      <p:ext uri="{BB962C8B-B14F-4D97-AF65-F5344CB8AC3E}">
        <p14:creationId xmlns:p14="http://schemas.microsoft.com/office/powerpoint/2010/main" val="1220150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p:spPr>
        <p:txBody>
          <a:bodyPr>
            <a:normAutofit/>
          </a:bodyPr>
          <a:lstStyle/>
          <a:p>
            <a:pPr eaLnBrk="1" hangingPunct="1"/>
            <a:endParaRPr lang="en-GB" altLang="en-US" dirty="0" smtClean="0">
              <a:cs typeface="Arial" panose="020B0604020202020204" pitchFamily="34" charset="0"/>
            </a:endParaRPr>
          </a:p>
        </p:txBody>
      </p:sp>
      <p:sp>
        <p:nvSpPr>
          <p:cNvPr id="96260" name="Slide Number Placeholder 3"/>
          <p:cNvSpPr>
            <a:spLocks noGrp="1"/>
          </p:cNvSpPr>
          <p:nvPr>
            <p:ph type="sldNum" sz="quarter" idx="5"/>
          </p:nvPr>
        </p:nvSpPr>
        <p:spPr>
          <a:noFill/>
        </p:spPr>
        <p:txBody>
          <a:bodyPr/>
          <a:lstStyle>
            <a:lvl1pPr>
              <a:defRPr sz="1600">
                <a:solidFill>
                  <a:schemeClr val="tx1"/>
                </a:solidFill>
                <a:latin typeface="Lucida Console" panose="020B0609040504020204" pitchFamily="49" charset="0"/>
                <a:cs typeface="Arial" panose="020B0604020202020204" pitchFamily="34" charset="0"/>
              </a:defRPr>
            </a:lvl1pPr>
            <a:lvl2pPr marL="742950" indent="-285750">
              <a:defRPr sz="1600">
                <a:solidFill>
                  <a:schemeClr val="tx1"/>
                </a:solidFill>
                <a:latin typeface="Lucida Console" panose="020B0609040504020204" pitchFamily="49" charset="0"/>
                <a:cs typeface="Arial" panose="020B0604020202020204" pitchFamily="34" charset="0"/>
              </a:defRPr>
            </a:lvl2pPr>
            <a:lvl3pPr marL="1143000" indent="-228600">
              <a:defRPr sz="1600">
                <a:solidFill>
                  <a:schemeClr val="tx1"/>
                </a:solidFill>
                <a:latin typeface="Lucida Console" panose="020B0609040504020204" pitchFamily="49" charset="0"/>
                <a:cs typeface="Arial" panose="020B0604020202020204" pitchFamily="34" charset="0"/>
              </a:defRPr>
            </a:lvl3pPr>
            <a:lvl4pPr marL="1600200" indent="-228600">
              <a:defRPr sz="1600">
                <a:solidFill>
                  <a:schemeClr val="tx1"/>
                </a:solidFill>
                <a:latin typeface="Lucida Console" panose="020B0609040504020204" pitchFamily="49" charset="0"/>
                <a:cs typeface="Arial" panose="020B0604020202020204" pitchFamily="34" charset="0"/>
              </a:defRPr>
            </a:lvl4pPr>
            <a:lvl5pPr marL="2057400" indent="-228600">
              <a:defRPr sz="1600">
                <a:solidFill>
                  <a:schemeClr val="tx1"/>
                </a:solidFill>
                <a:latin typeface="Lucida Console" panose="020B0609040504020204" pitchFamily="49"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Lucida Console" panose="020B0609040504020204" pitchFamily="49"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Lucida Console" panose="020B0609040504020204" pitchFamily="49"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Lucida Console" panose="020B0609040504020204" pitchFamily="49"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Lucida Console" panose="020B0609040504020204" pitchFamily="49" charset="0"/>
                <a:cs typeface="Arial" panose="020B0604020202020204" pitchFamily="34" charset="0"/>
              </a:defRPr>
            </a:lvl9pPr>
          </a:lstStyle>
          <a:p>
            <a:fld id="{73EC32DC-F5D7-4456-ACF7-3E15A9EF4257}" type="slidenum">
              <a:rPr lang="en-GB" altLang="en-US" sz="1200">
                <a:latin typeface="Franklin Gothic Medium" panose="020B0603020102020204" pitchFamily="34" charset="0"/>
              </a:rPr>
              <a:pPr/>
              <a:t>17</a:t>
            </a:fld>
            <a:endParaRPr lang="en-GB" altLang="en-US" sz="1200">
              <a:latin typeface="Franklin Gothic Medium" panose="020B0603020102020204" pitchFamily="34" charset="0"/>
            </a:endParaRPr>
          </a:p>
        </p:txBody>
      </p:sp>
    </p:spTree>
    <p:extLst>
      <p:ext uri="{BB962C8B-B14F-4D97-AF65-F5344CB8AC3E}">
        <p14:creationId xmlns:p14="http://schemas.microsoft.com/office/powerpoint/2010/main" val="4172947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p:spPr>
        <p:txBody>
          <a:bodyPr>
            <a:normAutofit/>
          </a:bodyPr>
          <a:lstStyle/>
          <a:p>
            <a:pPr eaLnBrk="1" hangingPunct="1"/>
            <a:endParaRPr lang="en-GB" altLang="en-US" dirty="0" smtClean="0">
              <a:cs typeface="Arial" panose="020B0604020202020204" pitchFamily="34" charset="0"/>
            </a:endParaRPr>
          </a:p>
        </p:txBody>
      </p:sp>
      <p:sp>
        <p:nvSpPr>
          <p:cNvPr id="96260" name="Slide Number Placeholder 3"/>
          <p:cNvSpPr>
            <a:spLocks noGrp="1"/>
          </p:cNvSpPr>
          <p:nvPr>
            <p:ph type="sldNum" sz="quarter" idx="5"/>
          </p:nvPr>
        </p:nvSpPr>
        <p:spPr>
          <a:noFill/>
        </p:spPr>
        <p:txBody>
          <a:bodyPr/>
          <a:lstStyle>
            <a:lvl1pPr>
              <a:defRPr sz="1600">
                <a:solidFill>
                  <a:schemeClr val="tx1"/>
                </a:solidFill>
                <a:latin typeface="Lucida Console" panose="020B0609040504020204" pitchFamily="49" charset="0"/>
                <a:cs typeface="Arial" panose="020B0604020202020204" pitchFamily="34" charset="0"/>
              </a:defRPr>
            </a:lvl1pPr>
            <a:lvl2pPr marL="742950" indent="-285750">
              <a:defRPr sz="1600">
                <a:solidFill>
                  <a:schemeClr val="tx1"/>
                </a:solidFill>
                <a:latin typeface="Lucida Console" panose="020B0609040504020204" pitchFamily="49" charset="0"/>
                <a:cs typeface="Arial" panose="020B0604020202020204" pitchFamily="34" charset="0"/>
              </a:defRPr>
            </a:lvl2pPr>
            <a:lvl3pPr marL="1143000" indent="-228600">
              <a:defRPr sz="1600">
                <a:solidFill>
                  <a:schemeClr val="tx1"/>
                </a:solidFill>
                <a:latin typeface="Lucida Console" panose="020B0609040504020204" pitchFamily="49" charset="0"/>
                <a:cs typeface="Arial" panose="020B0604020202020204" pitchFamily="34" charset="0"/>
              </a:defRPr>
            </a:lvl3pPr>
            <a:lvl4pPr marL="1600200" indent="-228600">
              <a:defRPr sz="1600">
                <a:solidFill>
                  <a:schemeClr val="tx1"/>
                </a:solidFill>
                <a:latin typeface="Lucida Console" panose="020B0609040504020204" pitchFamily="49" charset="0"/>
                <a:cs typeface="Arial" panose="020B0604020202020204" pitchFamily="34" charset="0"/>
              </a:defRPr>
            </a:lvl4pPr>
            <a:lvl5pPr marL="2057400" indent="-228600">
              <a:defRPr sz="1600">
                <a:solidFill>
                  <a:schemeClr val="tx1"/>
                </a:solidFill>
                <a:latin typeface="Lucida Console" panose="020B0609040504020204" pitchFamily="49"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Lucida Console" panose="020B0609040504020204" pitchFamily="49"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Lucida Console" panose="020B0609040504020204" pitchFamily="49"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Lucida Console" panose="020B0609040504020204" pitchFamily="49"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Lucida Console" panose="020B0609040504020204" pitchFamily="49" charset="0"/>
                <a:cs typeface="Arial" panose="020B0604020202020204" pitchFamily="34" charset="0"/>
              </a:defRPr>
            </a:lvl9pPr>
          </a:lstStyle>
          <a:p>
            <a:fld id="{73EC32DC-F5D7-4456-ACF7-3E15A9EF4257}" type="slidenum">
              <a:rPr lang="en-GB" altLang="en-US" sz="1200">
                <a:latin typeface="Franklin Gothic Medium" panose="020B0603020102020204" pitchFamily="34" charset="0"/>
              </a:rPr>
              <a:pPr/>
              <a:t>18</a:t>
            </a:fld>
            <a:endParaRPr lang="en-GB" altLang="en-US" sz="1200">
              <a:latin typeface="Franklin Gothic Medium" panose="020B0603020102020204" pitchFamily="34" charset="0"/>
            </a:endParaRPr>
          </a:p>
        </p:txBody>
      </p:sp>
    </p:spTree>
    <p:extLst>
      <p:ext uri="{BB962C8B-B14F-4D97-AF65-F5344CB8AC3E}">
        <p14:creationId xmlns:p14="http://schemas.microsoft.com/office/powerpoint/2010/main" val="1549424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Under</a:t>
            </a:r>
            <a:r>
              <a:rPr lang="en-GB" baseline="0" dirty="0" smtClean="0"/>
              <a:t> the </a:t>
            </a:r>
            <a:r>
              <a:rPr lang="en-GB" b="1" baseline="0" dirty="0" smtClean="0"/>
              <a:t>pressure</a:t>
            </a:r>
            <a:r>
              <a:rPr lang="en-GB" baseline="0" dirty="0" smtClean="0"/>
              <a:t> of getting something out of the </a:t>
            </a:r>
            <a:r>
              <a:rPr lang="en-GB" b="1" baseline="0" dirty="0" smtClean="0"/>
              <a:t>door</a:t>
            </a:r>
            <a:r>
              <a:rPr lang="en-GB" baseline="0" dirty="0" smtClean="0"/>
              <a:t>, the TDD discipline goes out of the </a:t>
            </a:r>
            <a:r>
              <a:rPr lang="en-GB" b="1" baseline="0" dirty="0" smtClean="0"/>
              <a:t>window</a:t>
            </a:r>
            <a:r>
              <a:rPr lang="en-GB" baseline="0" dirty="0" smtClean="0"/>
              <a:t>.</a:t>
            </a:r>
          </a:p>
          <a:p>
            <a:r>
              <a:rPr lang="en-GB" dirty="0" smtClean="0"/>
              <a:t>Don’t</a:t>
            </a:r>
            <a:r>
              <a:rPr lang="en-GB" baseline="0" dirty="0" smtClean="0"/>
              <a:t> forget that you can refactor tests</a:t>
            </a:r>
          </a:p>
          <a:p>
            <a:r>
              <a:rPr lang="en-GB" baseline="0" dirty="0" smtClean="0"/>
              <a:t>Like lines of code, number of tests can become a false quality metric.</a:t>
            </a:r>
            <a:endParaRPr lang="en-GB" dirty="0" smtClean="0"/>
          </a:p>
          <a:p>
            <a:r>
              <a:rPr lang="en-GB" dirty="0" smtClean="0"/>
              <a:t>Not a silver</a:t>
            </a:r>
            <a:r>
              <a:rPr lang="en-GB" baseline="0" dirty="0" smtClean="0"/>
              <a:t> bullet: can’t make a poor developer a good developer.</a:t>
            </a:r>
          </a:p>
          <a:p>
            <a:r>
              <a:rPr lang="en-GB" baseline="0" dirty="0" smtClean="0"/>
              <a:t>Unit tests in TDD are not whole testing story – still need integration tests, acceptance tests, etc. as part of the QA process.</a:t>
            </a:r>
          </a:p>
          <a:p>
            <a:endParaRPr lang="en-GB" baseline="0" dirty="0" smtClean="0"/>
          </a:p>
          <a:p>
            <a:r>
              <a:rPr lang="en-GB" baseline="0" dirty="0" smtClean="0"/>
              <a:t>However, it is a myth that test-first doubles the amount of work. Would be better to call it test-driven </a:t>
            </a:r>
            <a:r>
              <a:rPr lang="en-GB" b="1" baseline="0" dirty="0" smtClean="0"/>
              <a:t>design</a:t>
            </a:r>
            <a:r>
              <a:rPr lang="en-GB" baseline="0" dirty="0" smtClean="0"/>
              <a:t>.</a:t>
            </a:r>
            <a:endParaRPr lang="en-GB" dirty="0" smtClean="0"/>
          </a:p>
        </p:txBody>
      </p:sp>
      <p:sp>
        <p:nvSpPr>
          <p:cNvPr id="4" name="Slide Number Placeholder 3"/>
          <p:cNvSpPr>
            <a:spLocks noGrp="1"/>
          </p:cNvSpPr>
          <p:nvPr>
            <p:ph type="sldNum" sz="quarter" idx="10"/>
          </p:nvPr>
        </p:nvSpPr>
        <p:spPr/>
        <p:txBody>
          <a:bodyPr/>
          <a:lstStyle/>
          <a:p>
            <a:fld id="{B5554492-4825-41A0-B233-78FF7842D21D}" type="slidenum">
              <a:rPr lang="en-GB" smtClean="0"/>
              <a:pPr/>
              <a:t>19</a:t>
            </a:fld>
            <a:endParaRPr lang="en-GB"/>
          </a:p>
        </p:txBody>
      </p:sp>
    </p:spTree>
    <p:extLst>
      <p:ext uri="{BB962C8B-B14F-4D97-AF65-F5344CB8AC3E}">
        <p14:creationId xmlns:p14="http://schemas.microsoft.com/office/powerpoint/2010/main" val="3411457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Testing Benefit (non-obviousness</a:t>
            </a:r>
            <a:r>
              <a:rPr lang="en-GB" baseline="0" dirty="0" smtClean="0"/>
              <a:t> of code)</a:t>
            </a:r>
          </a:p>
          <a:p>
            <a:r>
              <a:rPr lang="en-GB" baseline="0" dirty="0" smtClean="0"/>
              <a:t>Cost of testing (number of dependencies)</a:t>
            </a:r>
          </a:p>
          <a:p>
            <a:endParaRPr lang="en-GB" baseline="0" dirty="0" smtClean="0"/>
          </a:p>
          <a:p>
            <a:endParaRPr lang="en-GB" dirty="0"/>
          </a:p>
        </p:txBody>
      </p:sp>
      <p:sp>
        <p:nvSpPr>
          <p:cNvPr id="4" name="Header Placeholder 3"/>
          <p:cNvSpPr>
            <a:spLocks noGrp="1"/>
          </p:cNvSpPr>
          <p:nvPr>
            <p:ph type="hdr" sz="quarter" idx="10"/>
          </p:nvPr>
        </p:nvSpPr>
        <p:spPr/>
        <p:txBody>
          <a:bodyPr/>
          <a:lstStyle/>
          <a:p>
            <a:r>
              <a:rPr lang="en-US" smtClean="0"/>
              <a:t>Visual Studio Live! Orlando 2013</a:t>
            </a:r>
            <a:endParaRPr lang="en-US" dirty="0"/>
          </a:p>
        </p:txBody>
      </p:sp>
      <p:sp>
        <p:nvSpPr>
          <p:cNvPr id="5" name="Footer Placeholder 4"/>
          <p:cNvSpPr>
            <a:spLocks noGrp="1"/>
          </p:cNvSpPr>
          <p:nvPr>
            <p:ph type="ftr" sz="quarter" idx="11"/>
          </p:nvPr>
        </p:nvSpPr>
        <p:spPr/>
        <p:txBody>
          <a:bodyPr/>
          <a:lstStyle/>
          <a:p>
            <a:r>
              <a:rPr lang="en-US" i="0" smtClean="0"/>
              <a:t>©  2013 Visual Studio Live! All rights reserved.</a:t>
            </a:r>
            <a:endParaRPr lang="en-US" dirty="0"/>
          </a:p>
        </p:txBody>
      </p:sp>
      <p:sp>
        <p:nvSpPr>
          <p:cNvPr id="6" name="Slide Number Placeholder 5"/>
          <p:cNvSpPr>
            <a:spLocks noGrp="1"/>
          </p:cNvSpPr>
          <p:nvPr>
            <p:ph type="sldNum" sz="quarter" idx="12"/>
          </p:nvPr>
        </p:nvSpPr>
        <p:spPr/>
        <p:txBody>
          <a:bodyPr/>
          <a:lstStyle/>
          <a:p>
            <a:fld id="{7E88FDCC-C228-420D-B976-BF4E08C96FD3}" type="slidenum">
              <a:rPr lang="en-US" smtClean="0"/>
              <a:pPr/>
              <a:t>20</a:t>
            </a:fld>
            <a:endParaRPr lang="en-US"/>
          </a:p>
        </p:txBody>
      </p:sp>
    </p:spTree>
    <p:extLst>
      <p:ext uri="{BB962C8B-B14F-4D97-AF65-F5344CB8AC3E}">
        <p14:creationId xmlns:p14="http://schemas.microsoft.com/office/powerpoint/2010/main" val="1463258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possible to go too far and end up with </a:t>
            </a:r>
            <a:r>
              <a:rPr lang="en-GB" b="1" dirty="0" smtClean="0"/>
              <a:t>trivial</a:t>
            </a:r>
            <a:r>
              <a:rPr lang="en-GB" dirty="0" smtClean="0"/>
              <a:t> tests. Abstraction of layers mean that tests seem to do something,</a:t>
            </a:r>
            <a:r>
              <a:rPr lang="en-GB" baseline="0" dirty="0" smtClean="0"/>
              <a:t> but </a:t>
            </a:r>
            <a:r>
              <a:rPr lang="en-GB" b="1" baseline="0" dirty="0" smtClean="0"/>
              <a:t>actually do nothing</a:t>
            </a:r>
            <a:r>
              <a:rPr lang="en-GB" baseline="0" dirty="0" smtClean="0"/>
              <a:t>.</a:t>
            </a:r>
          </a:p>
          <a:p>
            <a:endParaRPr lang="en-GB" baseline="0" dirty="0" smtClean="0"/>
          </a:p>
          <a:p>
            <a:r>
              <a:rPr lang="en-GB" baseline="0" dirty="0" smtClean="0"/>
              <a:t>The many layers of abstraction: View/Presenter/Service Layer/Repository, can obscure what is going on to the point where it is no longer obvious that the test have no value. You can also end up adding too many layers. The disadvantages (cost of creating maintaining and understanding all the extra code) outweigh the benefits.</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21</a:t>
            </a:fld>
            <a:endParaRPr lang="en-GB"/>
          </a:p>
        </p:txBody>
      </p:sp>
    </p:spTree>
    <p:extLst>
      <p:ext uri="{BB962C8B-B14F-4D97-AF65-F5344CB8AC3E}">
        <p14:creationId xmlns:p14="http://schemas.microsoft.com/office/powerpoint/2010/main" val="2843152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Review</a:t>
            </a:r>
            <a:r>
              <a:rPr lang="en-GB" baseline="0" dirty="0" smtClean="0"/>
              <a:t> different types of </a:t>
            </a:r>
            <a:r>
              <a:rPr lang="en-GB" b="1" baseline="0" dirty="0" smtClean="0"/>
              <a:t>tests</a:t>
            </a:r>
            <a:r>
              <a:rPr lang="en-GB" baseline="0" dirty="0" smtClean="0"/>
              <a:t> – how can apply to </a:t>
            </a:r>
            <a:r>
              <a:rPr lang="en-GB" b="1" baseline="0" dirty="0" smtClean="0"/>
              <a:t>SharePoint</a:t>
            </a:r>
            <a:r>
              <a:rPr lang="en-GB" baseline="0" dirty="0" smtClean="0"/>
              <a:t>?</a:t>
            </a:r>
          </a:p>
          <a:p>
            <a:r>
              <a:rPr lang="en-GB" b="1" baseline="0" dirty="0" smtClean="0"/>
              <a:t>Unit test </a:t>
            </a:r>
            <a:r>
              <a:rPr lang="en-GB" baseline="0" dirty="0" smtClean="0"/>
              <a:t>– unit of code: once meant just manual test – now means </a:t>
            </a:r>
            <a:r>
              <a:rPr lang="en-GB" b="1" baseline="0" dirty="0" smtClean="0"/>
              <a:t>automated</a:t>
            </a:r>
            <a:r>
              <a:rPr lang="en-GB" baseline="0" dirty="0" smtClean="0"/>
              <a:t>.</a:t>
            </a:r>
          </a:p>
          <a:p>
            <a:r>
              <a:rPr lang="en-GB" baseline="0" dirty="0" smtClean="0"/>
              <a:t>Work through table. TDD can use Unit or Shallow Integration.</a:t>
            </a:r>
          </a:p>
          <a:p>
            <a:r>
              <a:rPr lang="en-GB" baseline="0" dirty="0" smtClean="0"/>
              <a:t>Probably want to keep these types of tests in their own project in your solution to make it easy to select which set of tests to run on each environment.</a:t>
            </a:r>
          </a:p>
          <a:p>
            <a:endParaRPr lang="en-GB" baseline="0" dirty="0" smtClean="0"/>
          </a:p>
          <a:p>
            <a:endParaRPr lang="en-GB" baseline="0" dirty="0" smtClean="0"/>
          </a:p>
          <a:p>
            <a:endParaRPr lang="en-GB" baseline="0" dirty="0" smtClean="0"/>
          </a:p>
          <a:p>
            <a:r>
              <a:rPr lang="en-GB" dirty="0" smtClean="0"/>
              <a:t>Unit</a:t>
            </a:r>
            <a:r>
              <a:rPr lang="en-GB" baseline="0" dirty="0" smtClean="0"/>
              <a:t> tests – for developers – run fast, isolate code, can help pinpoint code problems.</a:t>
            </a:r>
          </a:p>
          <a:p>
            <a:r>
              <a:rPr lang="en-GB" baseline="0" dirty="0" smtClean="0"/>
              <a:t>Integration tests – developers and QA – test more code including underlying f/w like SP object model</a:t>
            </a:r>
          </a:p>
          <a:p>
            <a:r>
              <a:rPr lang="en-GB" baseline="0" dirty="0" smtClean="0"/>
              <a:t>End-to-end UI tests – QA and acceptance – don’t require access to code, test from user perspective and can tie in to acceptance criteria, also good for testing CI and </a:t>
            </a:r>
            <a:r>
              <a:rPr lang="en-GB" baseline="0" dirty="0" err="1" smtClean="0"/>
              <a:t>dep</a:t>
            </a:r>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B5554492-4825-41A0-B233-78FF7842D21D}" type="slidenum">
              <a:rPr lang="en-GB" smtClean="0"/>
              <a:pPr/>
              <a:t>22</a:t>
            </a:fld>
            <a:endParaRPr lang="en-GB"/>
          </a:p>
        </p:txBody>
      </p:sp>
    </p:spTree>
    <p:extLst>
      <p:ext uri="{BB962C8B-B14F-4D97-AF65-F5344CB8AC3E}">
        <p14:creationId xmlns:p14="http://schemas.microsoft.com/office/powerpoint/2010/main" val="336687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What is </a:t>
            </a:r>
            <a:r>
              <a:rPr lang="en-GB" b="1" baseline="0" dirty="0" smtClean="0"/>
              <a:t>TDD</a:t>
            </a:r>
          </a:p>
          <a:p>
            <a:r>
              <a:rPr lang="en-GB" b="1" baseline="0" dirty="0" smtClean="0"/>
              <a:t>Challenges</a:t>
            </a:r>
            <a:r>
              <a:rPr lang="en-GB" baseline="0" dirty="0" smtClean="0"/>
              <a:t> of farm solutions</a:t>
            </a:r>
          </a:p>
          <a:p>
            <a:r>
              <a:rPr lang="en-GB" baseline="0" dirty="0" smtClean="0"/>
              <a:t>New </a:t>
            </a:r>
            <a:r>
              <a:rPr lang="en-GB" b="1" baseline="0" dirty="0" smtClean="0"/>
              <a:t>client-side</a:t>
            </a:r>
            <a:r>
              <a:rPr lang="en-GB" baseline="0" dirty="0" smtClean="0"/>
              <a:t> app development</a:t>
            </a:r>
          </a:p>
          <a:p>
            <a:r>
              <a:rPr lang="en-GB" b="1" baseline="0" dirty="0" smtClean="0"/>
              <a:t>ATDD</a:t>
            </a:r>
          </a:p>
          <a:p>
            <a:r>
              <a:rPr lang="en-GB" baseline="0" dirty="0" smtClean="0"/>
              <a:t>There’s a lot of stuff here so I am going to try to keep questions to the end.</a:t>
            </a:r>
          </a:p>
        </p:txBody>
      </p:sp>
      <p:sp>
        <p:nvSpPr>
          <p:cNvPr id="4" name="Slide Number Placeholder 3"/>
          <p:cNvSpPr>
            <a:spLocks noGrp="1"/>
          </p:cNvSpPr>
          <p:nvPr>
            <p:ph type="sldNum" sz="quarter" idx="10"/>
          </p:nvPr>
        </p:nvSpPr>
        <p:spPr/>
        <p:txBody>
          <a:bodyPr/>
          <a:lstStyle/>
          <a:p>
            <a:fld id="{B5554492-4825-41A0-B233-78FF7842D21D}" type="slidenum">
              <a:rPr lang="en-GB" smtClean="0"/>
              <a:pPr/>
              <a:t>5</a:t>
            </a:fld>
            <a:endParaRPr lang="en-GB"/>
          </a:p>
        </p:txBody>
      </p:sp>
    </p:spTree>
    <p:extLst>
      <p:ext uri="{BB962C8B-B14F-4D97-AF65-F5344CB8AC3E}">
        <p14:creationId xmlns:p14="http://schemas.microsoft.com/office/powerpoint/2010/main" val="1583734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dirty="0" smtClean="0"/>
              <a:t>Changing</a:t>
            </a:r>
            <a:r>
              <a:rPr lang="en-GB" baseline="0" dirty="0" smtClean="0"/>
              <a:t> the </a:t>
            </a:r>
            <a:r>
              <a:rPr lang="en-GB" b="1" baseline="0" dirty="0" smtClean="0"/>
              <a:t>architecture</a:t>
            </a:r>
            <a:r>
              <a:rPr lang="en-GB" baseline="0" dirty="0" smtClean="0"/>
              <a:t>.</a:t>
            </a:r>
            <a:endParaRPr lang="en-GB" dirty="0" smtClean="0"/>
          </a:p>
          <a:p>
            <a:endParaRPr lang="en-GB" dirty="0" smtClean="0"/>
          </a:p>
          <a:p>
            <a:r>
              <a:rPr lang="en-GB" dirty="0" smtClean="0"/>
              <a:t>Not suggesting</a:t>
            </a:r>
            <a:r>
              <a:rPr lang="en-GB" baseline="0" dirty="0" smtClean="0"/>
              <a:t> general SP abstraction layer.</a:t>
            </a:r>
            <a:endParaRPr lang="en-GB" dirty="0" smtClean="0"/>
          </a:p>
          <a:p>
            <a:endParaRPr lang="en-GB" dirty="0" smtClean="0"/>
          </a:p>
          <a:p>
            <a:r>
              <a:rPr lang="en-GB" dirty="0" smtClean="0"/>
              <a:t>Do you need MVP?</a:t>
            </a:r>
          </a:p>
          <a:p>
            <a:r>
              <a:rPr lang="en-GB" dirty="0" smtClean="0"/>
              <a:t>Testability often used as justification</a:t>
            </a:r>
          </a:p>
          <a:p>
            <a:r>
              <a:rPr lang="en-GB" dirty="0" smtClean="0"/>
              <a:t>Don’t feel you have to separate view and presenter unless you have something for presenter to do</a:t>
            </a:r>
          </a:p>
          <a:p>
            <a:r>
              <a:rPr lang="en-GB" dirty="0" smtClean="0"/>
              <a:t>Separation may already exist: e.g. Visual Web Part</a:t>
            </a:r>
          </a:p>
          <a:p>
            <a:r>
              <a:rPr lang="en-GB" dirty="0" smtClean="0"/>
              <a:t>Adds many classes and interfaces and can serve to obfuscate rather than simplify if the UI behaviour is trivial (e.g. render a list)</a:t>
            </a:r>
          </a:p>
          <a:p>
            <a:r>
              <a:rPr lang="en-GB" dirty="0" smtClean="0"/>
              <a:t>Don’t go for MVP “just in case” - YAGNI</a:t>
            </a:r>
          </a:p>
          <a:p>
            <a:endParaRPr lang="en-GB" dirty="0" smtClean="0"/>
          </a:p>
          <a:p>
            <a:endParaRPr lang="en-GB" dirty="0" smtClean="0"/>
          </a:p>
          <a:p>
            <a:r>
              <a:rPr lang="en-GB" dirty="0" smtClean="0"/>
              <a:t>The trick is to find the right balance between complexity and manipulation power so that your tests </a:t>
            </a:r>
          </a:p>
          <a:p>
            <a:r>
              <a:rPr lang="en-GB" dirty="0" smtClean="0"/>
              <a:t>remain readable but you get full control of the situation under test - Roy </a:t>
            </a:r>
            <a:r>
              <a:rPr lang="en-GB" dirty="0" err="1" smtClean="0"/>
              <a:t>Osherove</a:t>
            </a:r>
            <a:r>
              <a:rPr lang="en-GB" dirty="0" smtClean="0"/>
              <a:t>, The Art of Unit Testing</a:t>
            </a:r>
          </a:p>
          <a:p>
            <a:pPr marL="171450" indent="-171450">
              <a:buFontTx/>
              <a:buChar char="-"/>
            </a:pPr>
            <a:endParaRPr lang="en-GB" dirty="0" smtClean="0"/>
          </a:p>
          <a:p>
            <a:pPr marL="171450" indent="-171450">
              <a:buFontTx/>
              <a:buChar char="-"/>
            </a:pPr>
            <a:r>
              <a:rPr lang="en-GB" dirty="0" smtClean="0"/>
              <a:t>Tendency to get into a terrible</a:t>
            </a:r>
            <a:r>
              <a:rPr lang="en-GB" baseline="0" dirty="0" smtClean="0"/>
              <a:t> pickle trying to use the latest academic ideas. Desire of ASP.NET </a:t>
            </a:r>
            <a:r>
              <a:rPr lang="en-GB" baseline="0" dirty="0" err="1" smtClean="0"/>
              <a:t>devs</a:t>
            </a:r>
            <a:r>
              <a:rPr lang="en-GB" baseline="0" dirty="0" smtClean="0"/>
              <a:t> to try to abstract away SP (guess what, they never really bought in).</a:t>
            </a:r>
          </a:p>
          <a:p>
            <a:pPr marL="171450" indent="-171450">
              <a:buFontTx/>
              <a:buChar char="-"/>
            </a:pPr>
            <a:endParaRPr lang="en-GB"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dirty="0" smtClean="0"/>
              <a:t>Separate unit tests from integration tests in separate projects to make it easy to run tests from one group (e.g. as part of CI)</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dirty="0" smtClean="0"/>
              <a:t>One test class per app class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“Recommended” approach by P&amp;P group is MVP model. Usually results in its own complexity – multiple classes and interfaces to achieve a simple thing – difficult to achieve separation of concerns – classes tightly bound. Similarly, trying to isolate code from SP model difficult – misses important stuff – many touch points + </a:t>
            </a:r>
            <a:r>
              <a:rPr lang="en-GB" baseline="0" dirty="0" err="1" smtClean="0"/>
              <a:t>HttpContext</a:t>
            </a:r>
            <a:r>
              <a:rPr lang="en-GB" baseline="0" dirty="0" smtClean="0"/>
              <a:t> (via. </a:t>
            </a:r>
            <a:r>
              <a:rPr lang="en-GB" baseline="0" dirty="0" err="1" smtClean="0"/>
              <a:t>SPContext</a:t>
            </a:r>
            <a:r>
              <a:rPr lang="en-GB" baseline="0" dirty="0" smtClean="0"/>
              <a:t>).</a:t>
            </a:r>
            <a:endParaRPr lang="en-GB" dirty="0" smtClean="0"/>
          </a:p>
          <a:p>
            <a:pPr marL="171450" indent="-171450">
              <a:buFontTx/>
              <a:buChar cha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In </a:t>
            </a:r>
            <a:r>
              <a:rPr lang="en-GB" baseline="0" dirty="0" err="1" smtClean="0"/>
              <a:t>Sharepoint</a:t>
            </a:r>
            <a:r>
              <a:rPr lang="en-GB" baseline="0" dirty="0" smtClean="0"/>
              <a:t>, the typical activity is making simple web parts that deeply interact with complex SP framework – complexity comes from composition of these web parts into SP-based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Use a repository pattern or</a:t>
            </a:r>
            <a:r>
              <a:rPr lang="en-GB" baseline="0" dirty="0" smtClean="0"/>
              <a:t> service layer to expose e.g. a list as a collection of domain objects. This can be integration tested and the rest of the stack can be unit-tested. Often the justification for this pattern is to replace the data storage, e.g. switch from SQL Server to Oracle, or even from SP list to </a:t>
            </a:r>
            <a:r>
              <a:rPr lang="en-GB" baseline="0" dirty="0" err="1" smtClean="0"/>
              <a:t>db</a:t>
            </a:r>
            <a:r>
              <a:rPr lang="en-GB" baseline="0" dirty="0" smtClean="0"/>
              <a:t> table – how often does that happen? Can be dismissed as overkill but good for the case where strongly typed business objects represented by a list, particularly if several web parts need to have access to the same business objects. Not so good for e.g. a generic list-rendering web part.</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Actually you might conceivably want to switch from SharePoint object model to REST in the SharePoint 2013 model.</a:t>
            </a:r>
            <a:endParaRPr lang="en-GB" dirty="0" smtClean="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23</a:t>
            </a:fld>
            <a:endParaRPr lang="en-GB"/>
          </a:p>
        </p:txBody>
      </p:sp>
    </p:spTree>
    <p:extLst>
      <p:ext uri="{BB962C8B-B14F-4D97-AF65-F5344CB8AC3E}">
        <p14:creationId xmlns:p14="http://schemas.microsoft.com/office/powerpoint/2010/main" val="177404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i="1" baseline="0" dirty="0" smtClean="0"/>
              <a:t>Are MVPs any good? Some of them are very knowledgeable.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Decision on whether to use MVP pattern may hinge on </a:t>
            </a:r>
            <a:r>
              <a:rPr lang="en-GB" i="1" baseline="0" dirty="0" smtClean="0"/>
              <a:t>whether you are paid by the hour. (or better still, by the line of code)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Danger of over-engineering.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“Recommended” approach by P&amp;P group is MVP model. Usually results in its own complexity – multiple classes and interfaces to achieve a simple thing – difficult to achieve separation of concerns – classes tightly bound. Similarly, trying to isolate code from SP model difficult – misses important stuff – many touch points + </a:t>
            </a:r>
            <a:r>
              <a:rPr lang="en-GB" baseline="0" dirty="0" err="1" smtClean="0"/>
              <a:t>HttpContext</a:t>
            </a:r>
            <a:r>
              <a:rPr lang="en-GB" baseline="0" dirty="0" smtClean="0"/>
              <a:t> (via. </a:t>
            </a:r>
            <a:r>
              <a:rPr lang="en-GB" baseline="0" dirty="0" err="1" smtClean="0"/>
              <a:t>SPContext</a:t>
            </a:r>
            <a:r>
              <a:rPr lang="en-GB"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View represents what the user sees, in our case it is where we generate HTML, perhaps using an </a:t>
            </a:r>
            <a:r>
              <a:rPr lang="en-GB" baseline="0" dirty="0" err="1" smtClean="0"/>
              <a:t>ascx</a:t>
            </a:r>
            <a:r>
              <a:rPr lang="en-GB" baseline="0" dirty="0" smtClean="0"/>
              <a:t>. The Presenter has the logic for behaviour such as enabling and disabling controls, validation (if you don’t have any presentation logic you probably shouldn’t have a presenter).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 live in the real world where we have to get stuff done – and that is also consistent with the concept of Lean. We can always add a layer later if we need it – this is not an exercise in academic purity.</a:t>
            </a:r>
            <a:endParaRPr lang="en-GB" dirty="0" smtClean="0"/>
          </a:p>
          <a:p>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24</a:t>
            </a:fld>
            <a:endParaRPr lang="en-GB"/>
          </a:p>
        </p:txBody>
      </p:sp>
    </p:spTree>
    <p:extLst>
      <p:ext uri="{BB962C8B-B14F-4D97-AF65-F5344CB8AC3E}">
        <p14:creationId xmlns:p14="http://schemas.microsoft.com/office/powerpoint/2010/main" val="1313880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GB" dirty="0" smtClean="0"/>
              <a:t>Only a really stupid person would try to</a:t>
            </a:r>
            <a:r>
              <a:rPr lang="en-GB" baseline="0" dirty="0" smtClean="0"/>
              <a:t> fake the whole of the SharePoint framework </a:t>
            </a:r>
            <a:r>
              <a:rPr lang="en-GB" i="1" baseline="0" dirty="0" smtClean="0"/>
              <a:t>– I must take down that </a:t>
            </a:r>
            <a:r>
              <a:rPr lang="en-GB" i="1" baseline="0" dirty="0" err="1" smtClean="0"/>
              <a:t>codeplex</a:t>
            </a:r>
            <a:r>
              <a:rPr lang="en-GB" i="1" baseline="0" dirty="0" smtClean="0"/>
              <a:t> project.</a:t>
            </a:r>
          </a:p>
          <a:p>
            <a:endParaRPr lang="en-GB" baseline="0" dirty="0" smtClean="0"/>
          </a:p>
          <a:p>
            <a:r>
              <a:rPr lang="en-GB" dirty="0" smtClean="0"/>
              <a:t>The trick is to find the right </a:t>
            </a:r>
            <a:r>
              <a:rPr lang="en-GB" b="1" dirty="0" smtClean="0"/>
              <a:t>balance</a:t>
            </a:r>
            <a:r>
              <a:rPr lang="en-GB" dirty="0" smtClean="0"/>
              <a:t> between complexity and manipulation power so that your tests </a:t>
            </a:r>
          </a:p>
          <a:p>
            <a:r>
              <a:rPr lang="en-GB" dirty="0" smtClean="0"/>
              <a:t>remain readable but you get full control of the situation under test - Roy </a:t>
            </a:r>
            <a:r>
              <a:rPr lang="en-GB" dirty="0" err="1" smtClean="0"/>
              <a:t>Osherove</a:t>
            </a:r>
            <a:r>
              <a:rPr lang="en-GB" dirty="0" smtClean="0"/>
              <a:t>, The Art of Unit Testing</a:t>
            </a:r>
          </a:p>
          <a:p>
            <a:pPr marL="171450" indent="-171450">
              <a:buFontTx/>
              <a:buChar char="-"/>
            </a:pPr>
            <a:endParaRPr lang="en-GB" dirty="0" smtClean="0"/>
          </a:p>
          <a:p>
            <a:pPr marL="171450" indent="-171450">
              <a:buFontTx/>
              <a:buChar char="-"/>
            </a:pPr>
            <a:r>
              <a:rPr lang="en-GB" dirty="0" smtClean="0"/>
              <a:t>Tendency to get into a terrible</a:t>
            </a:r>
            <a:r>
              <a:rPr lang="en-GB" baseline="0" dirty="0" smtClean="0"/>
              <a:t> pickle trying to use the latest academic ideas. Desire of ASP.NET </a:t>
            </a:r>
            <a:r>
              <a:rPr lang="en-GB" baseline="0" dirty="0" err="1" smtClean="0"/>
              <a:t>devs</a:t>
            </a:r>
            <a:r>
              <a:rPr lang="en-GB" baseline="0" dirty="0" smtClean="0"/>
              <a:t> to try to abstract away SP (guess what, they never really bought in).</a:t>
            </a:r>
          </a:p>
          <a:p>
            <a:pPr marL="171450" indent="-171450">
              <a:buFontTx/>
              <a:buChar char="-"/>
            </a:pPr>
            <a:endParaRPr lang="en-GB"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dirty="0" smtClean="0"/>
              <a:t>Separate unit tests from integration tests in separate projects to make it easy to run tests from one group (e.g. as part of CI)</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dirty="0" smtClean="0"/>
              <a:t>One test class per app class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“Recommended” approach by P&amp;P group is MVP model. Usually results in its own complexity – multiple classes and interfaces to achieve a simple thing – difficult to achieve separation of concerns – classes tightly bound. Similarly, trying to isolate code from SP model difficult – misses important stuff – many touch points + </a:t>
            </a:r>
            <a:r>
              <a:rPr lang="en-GB" baseline="0" dirty="0" err="1" smtClean="0"/>
              <a:t>HttpContext</a:t>
            </a:r>
            <a:r>
              <a:rPr lang="en-GB" baseline="0" dirty="0" smtClean="0"/>
              <a:t> (via. </a:t>
            </a:r>
            <a:r>
              <a:rPr lang="en-GB" baseline="0" dirty="0" err="1" smtClean="0"/>
              <a:t>SPContext</a:t>
            </a:r>
            <a:r>
              <a:rPr lang="en-GB" baseline="0" dirty="0" smtClean="0"/>
              <a:t>).</a:t>
            </a:r>
            <a:endParaRPr lang="en-GB" dirty="0" smtClean="0"/>
          </a:p>
          <a:p>
            <a:pPr marL="171450" indent="-171450">
              <a:buFontTx/>
              <a:buChar cha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In </a:t>
            </a:r>
            <a:r>
              <a:rPr lang="en-GB" baseline="0" dirty="0" err="1" smtClean="0"/>
              <a:t>Sharepoint</a:t>
            </a:r>
            <a:r>
              <a:rPr lang="en-GB" baseline="0" dirty="0" smtClean="0"/>
              <a:t>, the typical activity is making simple web parts that deeply interact with complex SP framework – complexity comes from composition of these web parts into SP-based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Use a repository pattern or</a:t>
            </a:r>
            <a:r>
              <a:rPr lang="en-GB" baseline="0" dirty="0" smtClean="0"/>
              <a:t> service layer to expose e.g. a list as a collection of domain objects. This can be integration tested and the rest of the stack can be unit-tested. Often the justification for this pattern is to replace the data storage, e.g. switch from SQL Server to Oracle, or even from SP list to </a:t>
            </a:r>
            <a:r>
              <a:rPr lang="en-GB" baseline="0" dirty="0" err="1" smtClean="0"/>
              <a:t>db</a:t>
            </a:r>
            <a:r>
              <a:rPr lang="en-GB" baseline="0" dirty="0" smtClean="0"/>
              <a:t> table – how often does that happen? Can be dismissed as overkill but good for the case where strongly typed business objects represented by a list, particularly if several web parts need to have access to the same business objects. Not so good for e.g. a generic list-rendering web part.</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Actually you might conceivably want to switch from SharePoint object model to REST in the SharePoint 2013 model.</a:t>
            </a:r>
            <a:endParaRPr lang="en-GB" dirty="0" smtClean="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25</a:t>
            </a:fld>
            <a:endParaRPr lang="en-GB"/>
          </a:p>
        </p:txBody>
      </p:sp>
    </p:spTree>
    <p:extLst>
      <p:ext uri="{BB962C8B-B14F-4D97-AF65-F5344CB8AC3E}">
        <p14:creationId xmlns:p14="http://schemas.microsoft.com/office/powerpoint/2010/main" val="131062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 are standing on the shoulders of giants. </a:t>
            </a:r>
            <a:r>
              <a:rPr lang="en-GB" i="1" dirty="0" smtClean="0"/>
              <a:t>Admittedly</a:t>
            </a:r>
            <a:r>
              <a:rPr lang="en-GB" i="1" baseline="0" dirty="0" smtClean="0"/>
              <a:t> they are sometimes clumsy giants.</a:t>
            </a:r>
          </a:p>
          <a:p>
            <a:r>
              <a:rPr lang="en-GB" dirty="0" smtClean="0"/>
              <a:t>Lines of code, function points, Code coverage – all metrics</a:t>
            </a:r>
            <a:r>
              <a:rPr lang="en-GB" baseline="0" dirty="0" smtClean="0"/>
              <a:t> of dubious value.</a:t>
            </a:r>
          </a:p>
          <a:p>
            <a:r>
              <a:rPr lang="en-GB" baseline="0" dirty="0" smtClean="0"/>
              <a:t>A better solution is to focus on testing code that might reasonably break or risky edge cases.</a:t>
            </a:r>
          </a:p>
          <a:p>
            <a:r>
              <a:rPr lang="en-GB" baseline="0" dirty="0" smtClean="0"/>
              <a:t>What if a list is empty? Test the stuff that is important. Question the value of test that just scratch the surface.</a:t>
            </a:r>
          </a:p>
          <a:p>
            <a:endParaRPr lang="en-GB" baseline="0" dirty="0" smtClean="0"/>
          </a:p>
          <a:p>
            <a:r>
              <a:rPr lang="en-GB" dirty="0" smtClean="0"/>
              <a:t>Unit test “purists” – problem here is that in SP development the interaction with the platform is critical and complex – can’t mock something when you are not sure how it will behave.</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In ASP.NET or </a:t>
            </a:r>
            <a:r>
              <a:rPr lang="en-GB" dirty="0" err="1" smtClean="0"/>
              <a:t>WinForms</a:t>
            </a:r>
            <a:r>
              <a:rPr lang="en-GB" dirty="0" smtClean="0"/>
              <a:t> platform relatively straightforward.</a:t>
            </a:r>
            <a:r>
              <a:rPr lang="en-GB" baseline="0" dirty="0" smtClean="0"/>
              <a:t> Most of work is in code you write.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In </a:t>
            </a:r>
            <a:r>
              <a:rPr lang="en-GB" baseline="0" dirty="0" err="1" smtClean="0"/>
              <a:t>Sharepoint</a:t>
            </a:r>
            <a:r>
              <a:rPr lang="en-GB" baseline="0" dirty="0" smtClean="0"/>
              <a:t>, the typical activity is making simple web parts that deeply interact with complex SP framework – complexity comes from composition of these web parts into SP-based application.</a:t>
            </a:r>
          </a:p>
          <a:p>
            <a:endParaRPr lang="en-GB" dirty="0" smtClean="0"/>
          </a:p>
          <a:p>
            <a:r>
              <a:rPr lang="en-GB" dirty="0" smtClean="0"/>
              <a:t>Complexity is in the interaction with SP – non-SP OM code is often relatively simple</a:t>
            </a:r>
          </a:p>
          <a:p>
            <a:r>
              <a:rPr lang="en-GB" baseline="0" dirty="0" smtClean="0"/>
              <a:t>at if the list doesn’t exist? What if the schema is wrong?</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26</a:t>
            </a:fld>
            <a:endParaRPr lang="en-GB"/>
          </a:p>
        </p:txBody>
      </p:sp>
    </p:spTree>
    <p:extLst>
      <p:ext uri="{BB962C8B-B14F-4D97-AF65-F5344CB8AC3E}">
        <p14:creationId xmlns:p14="http://schemas.microsoft.com/office/powerpoint/2010/main" val="1328175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smtClean="0"/>
              <a:t>A reasonable approach?</a:t>
            </a:r>
          </a:p>
          <a:p>
            <a:pPr marL="0" indent="0">
              <a:buFontTx/>
              <a:buNone/>
            </a:pPr>
            <a:endParaRPr lang="en-GB" dirty="0" smtClean="0"/>
          </a:p>
          <a:p>
            <a:pPr marL="0" indent="0">
              <a:buFontTx/>
              <a:buNone/>
            </a:pPr>
            <a:r>
              <a:rPr lang="en-GB" dirty="0" smtClean="0"/>
              <a:t>Is</a:t>
            </a:r>
            <a:r>
              <a:rPr lang="en-GB" baseline="0" dirty="0" smtClean="0"/>
              <a:t> it fast enough?</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27</a:t>
            </a:fld>
            <a:endParaRPr lang="en-GB"/>
          </a:p>
        </p:txBody>
      </p:sp>
    </p:spTree>
    <p:extLst>
      <p:ext uri="{BB962C8B-B14F-4D97-AF65-F5344CB8AC3E}">
        <p14:creationId xmlns:p14="http://schemas.microsoft.com/office/powerpoint/2010/main" val="3935990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Server-side Testing</a:t>
            </a:r>
          </a:p>
          <a:p>
            <a:endParaRPr lang="en-GB" dirty="0" smtClean="0"/>
          </a:p>
          <a:p>
            <a:r>
              <a:rPr lang="en-GB" dirty="0" smtClean="0"/>
              <a:t>Show shopping list on site, VMs</a:t>
            </a:r>
          </a:p>
          <a:p>
            <a:r>
              <a:rPr lang="en-GB" dirty="0" smtClean="0"/>
              <a:t>Shopping List Web Part project structure.</a:t>
            </a:r>
          </a:p>
          <a:p>
            <a:r>
              <a:rPr lang="en-GB" dirty="0" smtClean="0"/>
              <a:t>Visual</a:t>
            </a:r>
            <a:r>
              <a:rPr lang="en-GB" baseline="0" dirty="0" smtClean="0"/>
              <a:t> web part structure – VS2012 template. Show how we would create visual web part (note linked files)</a:t>
            </a:r>
          </a:p>
          <a:p>
            <a:r>
              <a:rPr lang="en-GB" baseline="0" dirty="0" smtClean="0"/>
              <a:t>Show how the test method captures web part output</a:t>
            </a:r>
          </a:p>
          <a:p>
            <a:r>
              <a:rPr lang="en-GB" baseline="0" dirty="0" smtClean="0"/>
              <a:t>Simple tests -&gt; h1, li elements</a:t>
            </a:r>
          </a:p>
          <a:p>
            <a:r>
              <a:rPr lang="en-GB" baseline="0" dirty="0" smtClean="0"/>
              <a:t>Red-green-refactor</a:t>
            </a:r>
          </a:p>
          <a:p>
            <a:r>
              <a:rPr lang="en-GB" baseline="0" dirty="0" smtClean="0"/>
              <a:t>*Regression*</a:t>
            </a:r>
          </a:p>
          <a:p>
            <a:endParaRPr lang="en-GB" baseline="0" dirty="0" smtClean="0"/>
          </a:p>
          <a:p>
            <a:r>
              <a:rPr lang="en-GB" baseline="0" dirty="0" smtClean="0"/>
              <a:t>Refactor -&gt; bind to data-source</a:t>
            </a:r>
          </a:p>
          <a:p>
            <a:r>
              <a:rPr lang="en-GB" baseline="0" dirty="0" smtClean="0"/>
              <a:t>Note that the data-source is a fake! (you can also use a powerful mocking framework, but not essential)</a:t>
            </a:r>
          </a:p>
          <a:p>
            <a:r>
              <a:rPr lang="en-GB" baseline="0" dirty="0" smtClean="0"/>
              <a:t>Note that everything is using standard VS Pro and OOB stuff.</a:t>
            </a:r>
          </a:p>
          <a:p>
            <a:r>
              <a:rPr lang="en-GB" baseline="0" dirty="0" smtClean="0"/>
              <a:t>Note the timings – tests run extremely quickly (because not really calling back to SharePoint or having to deploy the solution).</a:t>
            </a:r>
          </a:p>
          <a:p>
            <a:endParaRPr lang="en-GB" baseline="0" dirty="0" smtClean="0"/>
          </a:p>
          <a:p>
            <a:r>
              <a:rPr lang="en-GB" baseline="0" dirty="0" smtClean="0"/>
              <a:t>Reprise:</a:t>
            </a:r>
          </a:p>
          <a:p>
            <a:r>
              <a:rPr lang="en-GB" baseline="0" dirty="0" smtClean="0"/>
              <a:t>Replace the fake with real integration tests by enabling integration test project in solution.</a:t>
            </a:r>
          </a:p>
          <a:p>
            <a:r>
              <a:rPr lang="en-GB" baseline="0" dirty="0" smtClean="0"/>
              <a:t>Note the ad-</a:t>
            </a:r>
            <a:r>
              <a:rPr lang="en-GB" baseline="0" dirty="0" err="1" smtClean="0"/>
              <a:t>hox</a:t>
            </a:r>
            <a:r>
              <a:rPr lang="en-GB" baseline="0" dirty="0" smtClean="0"/>
              <a:t> Dependency Injection and test double. This is really all IOC containers and mocking frameworks do – make this easier but at cost of a great deal of complexity.</a:t>
            </a:r>
          </a:p>
          <a:p>
            <a:r>
              <a:rPr lang="en-GB" baseline="0" dirty="0" smtClean="0"/>
              <a:t>Show the integration tests.</a:t>
            </a:r>
          </a:p>
          <a:p>
            <a:r>
              <a:rPr lang="en-GB" baseline="0" dirty="0" smtClean="0"/>
              <a:t>Need to make sure to set to x64, TEST-&gt;Test Setting -&gt; Default Processor Architecture</a:t>
            </a:r>
          </a:p>
          <a:p>
            <a:r>
              <a:rPr lang="en-GB" baseline="0" dirty="0" smtClean="0"/>
              <a:t>Note the timings – still not too bad.</a:t>
            </a:r>
          </a:p>
          <a:p>
            <a:endParaRPr lang="en-GB" baseline="0" dirty="0" smtClean="0"/>
          </a:p>
          <a:p>
            <a:r>
              <a:rPr lang="en-GB" baseline="0" dirty="0" smtClean="0"/>
              <a:t>Deploy web part in page -&gt; we are seeing it running for first time!</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28</a:t>
            </a:fld>
            <a:endParaRPr lang="en-GB"/>
          </a:p>
        </p:txBody>
      </p:sp>
    </p:spTree>
    <p:extLst>
      <p:ext uri="{BB962C8B-B14F-4D97-AF65-F5344CB8AC3E}">
        <p14:creationId xmlns:p14="http://schemas.microsoft.com/office/powerpoint/2010/main" val="582173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29</a:t>
            </a:fld>
            <a:endParaRPr lang="en-GB"/>
          </a:p>
        </p:txBody>
      </p:sp>
    </p:spTree>
    <p:extLst>
      <p:ext uri="{BB962C8B-B14F-4D97-AF65-F5344CB8AC3E}">
        <p14:creationId xmlns:p14="http://schemas.microsoft.com/office/powerpoint/2010/main" val="3488884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Joyous news! Our job</a:t>
            </a:r>
            <a:r>
              <a:rPr lang="en-GB" baseline="0" dirty="0" smtClean="0"/>
              <a:t> in using TDD just got a whole lot easier.</a:t>
            </a:r>
          </a:p>
          <a:p>
            <a:endParaRPr lang="en-GB" baseline="0" dirty="0" smtClean="0"/>
          </a:p>
          <a:p>
            <a:r>
              <a:rPr lang="en-GB" dirty="0" smtClean="0"/>
              <a:t>JavaScript sometimes</a:t>
            </a:r>
            <a:r>
              <a:rPr lang="en-GB" baseline="0" dirty="0" smtClean="0"/>
              <a:t> not seen as “</a:t>
            </a:r>
            <a:r>
              <a:rPr lang="en-GB" b="1" baseline="0" dirty="0" smtClean="0"/>
              <a:t>proper</a:t>
            </a:r>
            <a:r>
              <a:rPr lang="en-GB" baseline="0" dirty="0" smtClean="0"/>
              <a:t>” </a:t>
            </a:r>
            <a:r>
              <a:rPr lang="en-GB" b="1" baseline="0" dirty="0" smtClean="0"/>
              <a:t>code</a:t>
            </a:r>
            <a:r>
              <a:rPr lang="en-GB" baseline="0" dirty="0" smtClean="0"/>
              <a:t> and therefore not tested. “</a:t>
            </a:r>
            <a:r>
              <a:rPr lang="en-GB" b="1" baseline="0" dirty="0" smtClean="0"/>
              <a:t>No code</a:t>
            </a:r>
            <a:r>
              <a:rPr lang="en-GB" baseline="0" dirty="0" smtClean="0"/>
              <a:t>” solutions. Once the domain of the front-end developer.</a:t>
            </a:r>
          </a:p>
          <a:p>
            <a:endParaRPr lang="en-GB" baseline="0" dirty="0" smtClean="0"/>
          </a:p>
          <a:p>
            <a:r>
              <a:rPr lang="en-GB" baseline="0" dirty="0" smtClean="0"/>
              <a:t>A lot of the observations here are equally relevant to SharePoint 2010 and earlier, where we are already starting to use client-side code, i.e. JavaScript. JavaScript can get delivered to the client in many ways, e.g. in pages, web parts or Content Editor web part.</a:t>
            </a:r>
          </a:p>
          <a:p>
            <a:endParaRPr lang="en-GB" baseline="0" dirty="0" smtClean="0"/>
          </a:p>
          <a:p>
            <a:r>
              <a:rPr lang="en-GB" baseline="0" dirty="0" smtClean="0"/>
              <a:t>Client-side development actually lends itself quite well to iterative requirements and emergent architecture.</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30</a:t>
            </a:fld>
            <a:endParaRPr lang="en-GB"/>
          </a:p>
        </p:txBody>
      </p:sp>
    </p:spTree>
    <p:extLst>
      <p:ext uri="{BB962C8B-B14F-4D97-AF65-F5344CB8AC3E}">
        <p14:creationId xmlns:p14="http://schemas.microsoft.com/office/powerpoint/2010/main" val="873231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Joyous news! Our job</a:t>
            </a:r>
            <a:r>
              <a:rPr lang="en-GB" baseline="0" dirty="0" smtClean="0"/>
              <a:t> in using TDD just got a whole lot easier.</a:t>
            </a:r>
          </a:p>
          <a:p>
            <a:endParaRPr lang="en-GB" baseline="0" dirty="0" smtClean="0"/>
          </a:p>
          <a:p>
            <a:r>
              <a:rPr lang="en-GB" dirty="0" smtClean="0"/>
              <a:t>JavaScript sometimes</a:t>
            </a:r>
            <a:r>
              <a:rPr lang="en-GB" baseline="0" dirty="0" smtClean="0"/>
              <a:t> not seen as “</a:t>
            </a:r>
            <a:r>
              <a:rPr lang="en-GB" b="1" baseline="0" dirty="0" smtClean="0"/>
              <a:t>proper</a:t>
            </a:r>
            <a:r>
              <a:rPr lang="en-GB" baseline="0" dirty="0" smtClean="0"/>
              <a:t>” </a:t>
            </a:r>
            <a:r>
              <a:rPr lang="en-GB" b="1" baseline="0" dirty="0" smtClean="0"/>
              <a:t>code</a:t>
            </a:r>
            <a:r>
              <a:rPr lang="en-GB" baseline="0" dirty="0" smtClean="0"/>
              <a:t> and therefore not tested. “</a:t>
            </a:r>
            <a:r>
              <a:rPr lang="en-GB" b="1" baseline="0" dirty="0" smtClean="0"/>
              <a:t>No code</a:t>
            </a:r>
            <a:r>
              <a:rPr lang="en-GB" baseline="0" dirty="0" smtClean="0"/>
              <a:t>” solutions. Once the domain of the front-end developer.</a:t>
            </a:r>
          </a:p>
          <a:p>
            <a:endParaRPr lang="en-GB" baseline="0" dirty="0" smtClean="0"/>
          </a:p>
          <a:p>
            <a:r>
              <a:rPr lang="en-GB" baseline="0" dirty="0" smtClean="0"/>
              <a:t>A lot of the observations here are equally relevant to SharePoint 2010 and earlier, where we are already starting to use client-side code, i.e. JavaScript. JavaScript can get delivered to the client in many ways, e.g. in pages, web parts or Content Editor web part.</a:t>
            </a:r>
          </a:p>
          <a:p>
            <a:endParaRPr lang="en-GB" baseline="0" dirty="0" smtClean="0"/>
          </a:p>
          <a:p>
            <a:r>
              <a:rPr lang="en-GB" baseline="0" dirty="0" smtClean="0"/>
              <a:t>Client-side development actually lends itself quite well to iterative requirements and emergent architecture.</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31</a:t>
            </a:fld>
            <a:endParaRPr lang="en-GB"/>
          </a:p>
        </p:txBody>
      </p:sp>
    </p:spTree>
    <p:extLst>
      <p:ext uri="{BB962C8B-B14F-4D97-AF65-F5344CB8AC3E}">
        <p14:creationId xmlns:p14="http://schemas.microsoft.com/office/powerpoint/2010/main" val="894581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Joyous news! Our job</a:t>
            </a:r>
            <a:r>
              <a:rPr lang="en-GB" baseline="0" dirty="0" smtClean="0"/>
              <a:t> in using TDD just got a whole lot easier.</a:t>
            </a:r>
          </a:p>
          <a:p>
            <a:endParaRPr lang="en-GB" baseline="0" dirty="0" smtClean="0"/>
          </a:p>
          <a:p>
            <a:r>
              <a:rPr lang="en-GB" dirty="0" smtClean="0"/>
              <a:t>JavaScript sometimes</a:t>
            </a:r>
            <a:r>
              <a:rPr lang="en-GB" baseline="0" dirty="0" smtClean="0"/>
              <a:t> not seen as “</a:t>
            </a:r>
            <a:r>
              <a:rPr lang="en-GB" b="1" baseline="0" dirty="0" smtClean="0"/>
              <a:t>proper</a:t>
            </a:r>
            <a:r>
              <a:rPr lang="en-GB" baseline="0" dirty="0" smtClean="0"/>
              <a:t>” </a:t>
            </a:r>
            <a:r>
              <a:rPr lang="en-GB" b="1" baseline="0" dirty="0" smtClean="0"/>
              <a:t>code</a:t>
            </a:r>
            <a:r>
              <a:rPr lang="en-GB" baseline="0" dirty="0" smtClean="0"/>
              <a:t> and therefore not tested. “</a:t>
            </a:r>
            <a:r>
              <a:rPr lang="en-GB" b="1" baseline="0" dirty="0" smtClean="0"/>
              <a:t>No code</a:t>
            </a:r>
            <a:r>
              <a:rPr lang="en-GB" baseline="0" dirty="0" smtClean="0"/>
              <a:t>” solutions. Once the domain of the front-end developer.</a:t>
            </a:r>
          </a:p>
          <a:p>
            <a:endParaRPr lang="en-GB" baseline="0" dirty="0" smtClean="0"/>
          </a:p>
          <a:p>
            <a:r>
              <a:rPr lang="en-GB" baseline="0" dirty="0" smtClean="0"/>
              <a:t>A lot of the observations here are equally relevant to SharePoint 2010 and earlier, where we are already starting to use client-side code, i.e. JavaScript. JavaScript can get delivered to the client in many ways, e.g. in pages, web parts or Content Editor web part.</a:t>
            </a:r>
          </a:p>
          <a:p>
            <a:endParaRPr lang="en-GB" baseline="0" dirty="0" smtClean="0"/>
          </a:p>
          <a:p>
            <a:r>
              <a:rPr lang="en-GB" baseline="0" dirty="0" smtClean="0"/>
              <a:t>Client-side development actually lends itself quite well to iterative requirements and emergent architecture.</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32</a:t>
            </a:fld>
            <a:endParaRPr lang="en-GB"/>
          </a:p>
        </p:txBody>
      </p:sp>
    </p:spTree>
    <p:extLst>
      <p:ext uri="{BB962C8B-B14F-4D97-AF65-F5344CB8AC3E}">
        <p14:creationId xmlns:p14="http://schemas.microsoft.com/office/powerpoint/2010/main" val="488235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Just a tool to help development, </a:t>
            </a:r>
            <a:r>
              <a:rPr lang="en-GB" b="1" dirty="0" smtClean="0"/>
              <a:t>not</a:t>
            </a:r>
            <a:r>
              <a:rPr lang="en-GB" dirty="0" smtClean="0"/>
              <a:t> a </a:t>
            </a:r>
            <a:r>
              <a:rPr lang="en-GB" b="1" dirty="0" smtClean="0"/>
              <a:t>religion</a:t>
            </a:r>
            <a:r>
              <a:rPr lang="en-GB" dirty="0" smtClean="0"/>
              <a:t>, not a philosophy, not a </a:t>
            </a:r>
            <a:r>
              <a:rPr lang="en-GB" b="0" dirty="0" smtClean="0"/>
              <a:t>way of life</a:t>
            </a:r>
            <a:r>
              <a:rPr lang="en-GB" dirty="0" smtClean="0"/>
              <a:t>.</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Test-driven</a:t>
            </a:r>
            <a:r>
              <a:rPr lang="en-GB" baseline="0" dirty="0" smtClean="0"/>
              <a:t> Development by Example, Kent Beck, Addison Wesley, 2003.</a:t>
            </a:r>
            <a:endParaRPr lang="en-GB" dirty="0" smtClean="0"/>
          </a:p>
          <a:p>
            <a:endParaRPr lang="en-GB" dirty="0" smtClean="0"/>
          </a:p>
          <a:p>
            <a:r>
              <a:rPr lang="en-GB" dirty="0" smtClean="0"/>
              <a:t>TDD leads to design – emergent design, as opposed</a:t>
            </a:r>
            <a:r>
              <a:rPr lang="en-GB" baseline="0" dirty="0" smtClean="0"/>
              <a:t> to big design up-front. Delay decisions until the last </a:t>
            </a:r>
            <a:r>
              <a:rPr lang="en-GB" b="1" baseline="0" dirty="0" smtClean="0"/>
              <a:t>responsible</a:t>
            </a:r>
            <a:r>
              <a:rPr lang="en-GB" baseline="0" dirty="0" smtClean="0"/>
              <a:t> moment. JIT, or possibly earlier, not STL.</a:t>
            </a:r>
          </a:p>
          <a:p>
            <a:endParaRPr lang="en-GB" baseline="0" dirty="0" smtClean="0"/>
          </a:p>
          <a:p>
            <a:r>
              <a:rPr lang="en-GB" baseline="0" dirty="0" smtClean="0"/>
              <a:t>Of course you may face objections…</a:t>
            </a:r>
          </a:p>
          <a:p>
            <a:endParaRPr lang="en-GB" baseline="0" dirty="0" smtClean="0"/>
          </a:p>
          <a:p>
            <a:r>
              <a:rPr lang="en-GB" baseline="0" dirty="0" smtClean="0"/>
              <a:t>Theory is where you understand everything but nothing works. Practice is where you somehow have everything working but you don’t know why.</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6</a:t>
            </a:fld>
            <a:endParaRPr lang="en-GB"/>
          </a:p>
        </p:txBody>
      </p:sp>
    </p:spTree>
    <p:extLst>
      <p:ext uri="{BB962C8B-B14F-4D97-AF65-F5344CB8AC3E}">
        <p14:creationId xmlns:p14="http://schemas.microsoft.com/office/powerpoint/2010/main" val="798069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Model is embedded in </a:t>
            </a:r>
            <a:r>
              <a:rPr lang="en-GB" dirty="0" err="1" smtClean="0"/>
              <a:t>ViewModel</a:t>
            </a:r>
            <a:r>
              <a:rPr lang="en-GB" dirty="0" smtClean="0"/>
              <a:t> (if not a separate “class”) but is maintained by REST</a:t>
            </a:r>
            <a:r>
              <a:rPr lang="en-GB" baseline="0" dirty="0" smtClean="0"/>
              <a:t> calls to SharePoint (or other system). For arguments sake you could think of the model as what is behind the endpoint.</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33</a:t>
            </a:fld>
            <a:endParaRPr lang="en-GB"/>
          </a:p>
        </p:txBody>
      </p:sp>
    </p:spTree>
    <p:extLst>
      <p:ext uri="{BB962C8B-B14F-4D97-AF65-F5344CB8AC3E}">
        <p14:creationId xmlns:p14="http://schemas.microsoft.com/office/powerpoint/2010/main" val="4196567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assert style of </a:t>
            </a:r>
            <a:r>
              <a:rPr lang="en-GB" dirty="0" err="1" smtClean="0"/>
              <a:t>QUnit</a:t>
            </a:r>
            <a:r>
              <a:rPr lang="en-GB" dirty="0" smtClean="0"/>
              <a:t> is close to </a:t>
            </a:r>
            <a:r>
              <a:rPr lang="en-GB" dirty="0" err="1" smtClean="0"/>
              <a:t>MSTest</a:t>
            </a:r>
            <a:r>
              <a:rPr lang="en-GB" dirty="0" smtClean="0"/>
              <a:t> and </a:t>
            </a:r>
            <a:r>
              <a:rPr lang="en-GB" dirty="0" err="1" smtClean="0"/>
              <a:t>NUnit</a:t>
            </a:r>
            <a:r>
              <a:rPr lang="en-GB" dirty="0" smtClean="0"/>
              <a:t>. Jasmine’s BDD style use fluent style calls to build up English-like</a:t>
            </a:r>
            <a:r>
              <a:rPr lang="en-GB" baseline="0" dirty="0" smtClean="0"/>
              <a:t> structures.</a:t>
            </a:r>
          </a:p>
          <a:p>
            <a:r>
              <a:rPr lang="en-GB" baseline="0" dirty="0" smtClean="0"/>
              <a:t>Increasingly we have significant amounts of JavaScript “business logic”, e.g. </a:t>
            </a:r>
            <a:r>
              <a:rPr lang="en-GB" baseline="0" dirty="0" err="1" smtClean="0"/>
              <a:t>viewmodel</a:t>
            </a:r>
            <a:r>
              <a:rPr lang="en-GB" baseline="0" dirty="0" smtClean="0"/>
              <a:t>, and we would like to test it in isolation.</a:t>
            </a:r>
          </a:p>
          <a:p>
            <a:endParaRPr lang="en-GB" baseline="0" dirty="0" smtClean="0"/>
          </a:p>
          <a:p>
            <a:r>
              <a:rPr lang="en-US" baseline="0" dirty="0" smtClean="0"/>
              <a:t>Fast changing field – probably three more JavaScript test frameworks since I last checked.</a:t>
            </a:r>
          </a:p>
          <a:p>
            <a:r>
              <a:rPr lang="en-US" baseline="0" dirty="0" smtClean="0"/>
              <a:t>The assert style of </a:t>
            </a:r>
            <a:r>
              <a:rPr lang="en-US" baseline="0" dirty="0" err="1" smtClean="0"/>
              <a:t>QUnit</a:t>
            </a:r>
            <a:r>
              <a:rPr lang="en-US" baseline="0" dirty="0" smtClean="0"/>
              <a:t> is close to </a:t>
            </a:r>
            <a:r>
              <a:rPr lang="en-US" baseline="0" dirty="0" err="1" smtClean="0"/>
              <a:t>MSTest</a:t>
            </a:r>
            <a:r>
              <a:rPr lang="en-US" baseline="0" dirty="0" smtClean="0"/>
              <a:t> and </a:t>
            </a:r>
            <a:r>
              <a:rPr lang="en-US" baseline="0" dirty="0" err="1" smtClean="0"/>
              <a:t>NUnit</a:t>
            </a:r>
            <a:r>
              <a:rPr lang="en-US" baseline="0" dirty="0" smtClean="0"/>
              <a:t>. Jasmine’s BDD style use fluent style calls to build up English-like structures.</a:t>
            </a:r>
          </a:p>
          <a:p>
            <a:r>
              <a:rPr lang="en-US" baseline="0" dirty="0" smtClean="0"/>
              <a:t>Increasingly we have significant amounts of JavaScript “business logic”, e.g. </a:t>
            </a:r>
            <a:r>
              <a:rPr lang="en-US" baseline="0" dirty="0" err="1" smtClean="0"/>
              <a:t>viewmodel</a:t>
            </a:r>
            <a:r>
              <a:rPr lang="en-US" baseline="0" dirty="0" smtClean="0"/>
              <a:t>, and we would like to test it in isolation.</a:t>
            </a:r>
            <a:endParaRPr lang="en-GB" baseline="0" dirty="0" smtClean="0"/>
          </a:p>
        </p:txBody>
      </p:sp>
      <p:sp>
        <p:nvSpPr>
          <p:cNvPr id="4" name="Slide Number Placeholder 3"/>
          <p:cNvSpPr>
            <a:spLocks noGrp="1"/>
          </p:cNvSpPr>
          <p:nvPr>
            <p:ph type="sldNum" sz="quarter" idx="10"/>
          </p:nvPr>
        </p:nvSpPr>
        <p:spPr/>
        <p:txBody>
          <a:bodyPr/>
          <a:lstStyle/>
          <a:p>
            <a:fld id="{B5554492-4825-41A0-B233-78FF7842D21D}" type="slidenum">
              <a:rPr lang="en-GB" smtClean="0"/>
              <a:pPr/>
              <a:t>34</a:t>
            </a:fld>
            <a:endParaRPr lang="en-GB"/>
          </a:p>
        </p:txBody>
      </p:sp>
    </p:spTree>
    <p:extLst>
      <p:ext uri="{BB962C8B-B14F-4D97-AF65-F5344CB8AC3E}">
        <p14:creationId xmlns:p14="http://schemas.microsoft.com/office/powerpoint/2010/main" val="4154569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Run in browser</a:t>
            </a:r>
            <a:r>
              <a:rPr lang="en-GB" baseline="0" dirty="0" smtClean="0"/>
              <a:t> window – duh.</a:t>
            </a:r>
            <a:endParaRPr lang="en-GB" dirty="0" smtClean="0"/>
          </a:p>
          <a:p>
            <a:r>
              <a:rPr lang="en-GB" dirty="0" smtClean="0"/>
              <a:t>Chutzpah provides Visual Studio integration. </a:t>
            </a:r>
            <a:endParaRPr lang="en-GB" baseline="0" dirty="0" smtClean="0"/>
          </a:p>
        </p:txBody>
      </p:sp>
      <p:sp>
        <p:nvSpPr>
          <p:cNvPr id="4" name="Slide Number Placeholder 3"/>
          <p:cNvSpPr>
            <a:spLocks noGrp="1"/>
          </p:cNvSpPr>
          <p:nvPr>
            <p:ph type="sldNum" sz="quarter" idx="10"/>
          </p:nvPr>
        </p:nvSpPr>
        <p:spPr/>
        <p:txBody>
          <a:bodyPr/>
          <a:lstStyle/>
          <a:p>
            <a:fld id="{B5554492-4825-41A0-B233-78FF7842D21D}" type="slidenum">
              <a:rPr lang="en-GB" smtClean="0"/>
              <a:pPr/>
              <a:t>35</a:t>
            </a:fld>
            <a:endParaRPr lang="en-GB"/>
          </a:p>
        </p:txBody>
      </p:sp>
    </p:spTree>
    <p:extLst>
      <p:ext uri="{BB962C8B-B14F-4D97-AF65-F5344CB8AC3E}">
        <p14:creationId xmlns:p14="http://schemas.microsoft.com/office/powerpoint/2010/main" val="1918306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Client-side</a:t>
            </a:r>
            <a:r>
              <a:rPr lang="en-GB" baseline="0" dirty="0" smtClean="0"/>
              <a:t> Testing</a:t>
            </a:r>
          </a:p>
          <a:p>
            <a:endParaRPr lang="en-GB" dirty="0" smtClean="0"/>
          </a:p>
          <a:p>
            <a:r>
              <a:rPr lang="en-GB" dirty="0" smtClean="0"/>
              <a:t>Open </a:t>
            </a:r>
            <a:r>
              <a:rPr lang="en-GB" dirty="0" err="1" smtClean="0"/>
              <a:t>SharePointClientTest</a:t>
            </a:r>
            <a:r>
              <a:rPr lang="en-GB" baseline="0" dirty="0" smtClean="0"/>
              <a:t> project in </a:t>
            </a:r>
            <a:r>
              <a:rPr lang="en-GB" dirty="0" smtClean="0"/>
              <a:t>SharePointApp1</a:t>
            </a:r>
            <a:r>
              <a:rPr lang="en-GB" baseline="0" dirty="0" smtClean="0"/>
              <a:t>. </a:t>
            </a:r>
            <a:r>
              <a:rPr lang="en-GB" dirty="0" smtClean="0"/>
              <a:t>Review project structure.</a:t>
            </a:r>
          </a:p>
          <a:p>
            <a:r>
              <a:rPr lang="en-GB" dirty="0" smtClean="0"/>
              <a:t>Tests</a:t>
            </a:r>
            <a:r>
              <a:rPr lang="en-GB" baseline="0" dirty="0" smtClean="0"/>
              <a:t> directory – html file test.html -&gt; contains references to qunit.js, supporting libraries, qunit.css (modified to make green bar bigger)</a:t>
            </a:r>
          </a:p>
          <a:p>
            <a:r>
              <a:rPr lang="en-GB" baseline="0" dirty="0" smtClean="0"/>
              <a:t>Note special elements in page used by </a:t>
            </a:r>
            <a:r>
              <a:rPr lang="en-GB" baseline="0" dirty="0" err="1" smtClean="0"/>
              <a:t>qunit</a:t>
            </a:r>
            <a:r>
              <a:rPr lang="en-GB" baseline="0" dirty="0" smtClean="0"/>
              <a:t> test runner</a:t>
            </a:r>
          </a:p>
          <a:p>
            <a:r>
              <a:rPr lang="en-GB" baseline="0" dirty="0" smtClean="0"/>
              <a:t>Test.js contains the actual tests. </a:t>
            </a:r>
            <a:r>
              <a:rPr lang="en-GB" baseline="0" dirty="0" err="1" smtClean="0"/>
              <a:t>Qunit</a:t>
            </a:r>
            <a:r>
              <a:rPr lang="en-GB" baseline="0" dirty="0" smtClean="0"/>
              <a:t> tests using jQuery against elements in the page (UI tests).</a:t>
            </a:r>
          </a:p>
          <a:p>
            <a:r>
              <a:rPr lang="en-GB" baseline="0" dirty="0" smtClean="0"/>
              <a:t>testViewModel.js contains tests against the view model itself, which are true unit tests.</a:t>
            </a:r>
          </a:p>
          <a:p>
            <a:r>
              <a:rPr lang="en-GB" baseline="0" dirty="0" smtClean="0"/>
              <a:t>I have added a meta refresh tag to test.html to make it auto-refresh – continuous feedback.</a:t>
            </a:r>
          </a:p>
          <a:p>
            <a:endParaRPr lang="en-GB" baseline="0" dirty="0" smtClean="0"/>
          </a:p>
          <a:p>
            <a:r>
              <a:rPr lang="en-GB" baseline="0" dirty="0" err="1" smtClean="0"/>
              <a:t>Mockjax</a:t>
            </a:r>
            <a:r>
              <a:rPr lang="en-GB" baseline="0" dirty="0" smtClean="0"/>
              <a:t> is used to mock out the </a:t>
            </a:r>
            <a:r>
              <a:rPr lang="en-GB" baseline="0" dirty="0" err="1" smtClean="0"/>
              <a:t>ajax</a:t>
            </a:r>
            <a:r>
              <a:rPr lang="en-GB" baseline="0" dirty="0" smtClean="0"/>
              <a:t> calls to SharePoint – a very convenient separation.</a:t>
            </a:r>
          </a:p>
          <a:p>
            <a:r>
              <a:rPr lang="en-GB" baseline="0" dirty="0" smtClean="0"/>
              <a:t>Note that the </a:t>
            </a:r>
            <a:r>
              <a:rPr lang="en-GB" baseline="0" dirty="0" err="1" smtClean="0"/>
              <a:t>ajax</a:t>
            </a:r>
            <a:r>
              <a:rPr lang="en-GB" baseline="0" dirty="0" smtClean="0"/>
              <a:t> calls won’t work in the browser because of XSS protection. Need to enable in browser.</a:t>
            </a:r>
          </a:p>
          <a:p>
            <a:endParaRPr lang="en-GB" baseline="0" dirty="0" smtClean="0"/>
          </a:p>
          <a:p>
            <a:r>
              <a:rPr lang="en-GB" baseline="0" dirty="0" smtClean="0"/>
              <a:t>If you want to debug, set test.html as start page and debug the JavaScript using Visual Studio. Another option is to use the browser debug tools.</a:t>
            </a:r>
            <a:endParaRPr lang="en-GB" dirty="0" smtClean="0"/>
          </a:p>
          <a:p>
            <a:endParaRPr lang="en-GB" dirty="0" smtClean="0"/>
          </a:p>
          <a:p>
            <a:r>
              <a:rPr lang="en-GB" dirty="0" smtClean="0"/>
              <a:t>Create a test [Red]</a:t>
            </a:r>
          </a:p>
          <a:p>
            <a:r>
              <a:rPr lang="en-GB" dirty="0" smtClean="0"/>
              <a:t>Minimal code to satisfy test. [Green]</a:t>
            </a:r>
          </a:p>
          <a:p>
            <a:r>
              <a:rPr lang="en-GB" dirty="0" smtClean="0"/>
              <a:t>Refactor [Green]</a:t>
            </a:r>
          </a:p>
          <a:p>
            <a:endParaRPr lang="en-GB" dirty="0" smtClean="0"/>
          </a:p>
          <a:p>
            <a:r>
              <a:rPr lang="en-GB" dirty="0" smtClean="0"/>
              <a:t>You can also use Chutzpah</a:t>
            </a:r>
            <a:r>
              <a:rPr lang="en-GB" baseline="0" dirty="0" smtClean="0"/>
              <a:t> to run in VS Test Explorer.</a:t>
            </a:r>
            <a:endParaRPr lang="en-GB" dirty="0" smtClean="0"/>
          </a:p>
          <a:p>
            <a:endParaRPr lang="en-GB" dirty="0" smtClean="0"/>
          </a:p>
          <a:p>
            <a:r>
              <a:rPr lang="en-GB" dirty="0" smtClean="0"/>
              <a:t>I found Chutzpah VS integration performed tests slowly</a:t>
            </a:r>
            <a:r>
              <a:rPr lang="en-GB" baseline="0" dirty="0" smtClean="0"/>
              <a:t> and tests didn’t always keep up with code changes.</a:t>
            </a:r>
          </a:p>
          <a:p>
            <a:r>
              <a:rPr lang="en-GB" baseline="0" dirty="0" smtClean="0"/>
              <a:t>Tweaked CSS to my liking. Wanted a bigger green/red banner.</a:t>
            </a:r>
          </a:p>
          <a:p>
            <a:r>
              <a:rPr lang="en-GB" baseline="0" dirty="0" smtClean="0"/>
              <a:t>Added a meta refresh tag so I can edit and get near instant feedback.</a:t>
            </a:r>
          </a:p>
          <a:p>
            <a:r>
              <a:rPr lang="en-GB" baseline="0" dirty="0" smtClean="0"/>
              <a:t>Now we can do some TD :-D!</a:t>
            </a:r>
          </a:p>
          <a:p>
            <a:r>
              <a:rPr lang="en-GB" baseline="0" dirty="0" smtClean="0"/>
              <a:t>Make our test page the start page and we can debug!</a:t>
            </a:r>
          </a:p>
          <a:p>
            <a:r>
              <a:rPr lang="en-GB" baseline="0" dirty="0" smtClean="0"/>
              <a:t>Mention </a:t>
            </a:r>
            <a:r>
              <a:rPr lang="en-GB" baseline="0" dirty="0" err="1" smtClean="0"/>
              <a:t>mockjax</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36</a:t>
            </a:fld>
            <a:endParaRPr lang="en-GB"/>
          </a:p>
        </p:txBody>
      </p:sp>
    </p:spTree>
    <p:extLst>
      <p:ext uri="{BB962C8B-B14F-4D97-AF65-F5344CB8AC3E}">
        <p14:creationId xmlns:p14="http://schemas.microsoft.com/office/powerpoint/2010/main" val="675081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Run in browser</a:t>
            </a:r>
            <a:r>
              <a:rPr lang="en-GB" baseline="0" dirty="0" smtClean="0"/>
              <a:t> window – duh.</a:t>
            </a:r>
            <a:endParaRPr lang="en-GB" dirty="0" smtClean="0"/>
          </a:p>
          <a:p>
            <a:r>
              <a:rPr lang="en-GB" dirty="0" smtClean="0"/>
              <a:t>Chutzpah provides Visual Studio integration. </a:t>
            </a:r>
            <a:endParaRPr lang="en-GB" baseline="0" dirty="0" smtClean="0"/>
          </a:p>
        </p:txBody>
      </p:sp>
      <p:sp>
        <p:nvSpPr>
          <p:cNvPr id="4" name="Slide Number Placeholder 3"/>
          <p:cNvSpPr>
            <a:spLocks noGrp="1"/>
          </p:cNvSpPr>
          <p:nvPr>
            <p:ph type="sldNum" sz="quarter" idx="10"/>
          </p:nvPr>
        </p:nvSpPr>
        <p:spPr/>
        <p:txBody>
          <a:bodyPr/>
          <a:lstStyle/>
          <a:p>
            <a:fld id="{B5554492-4825-41A0-B233-78FF7842D21D}" type="slidenum">
              <a:rPr lang="en-GB" smtClean="0"/>
              <a:pPr/>
              <a:t>37</a:t>
            </a:fld>
            <a:endParaRPr lang="en-GB"/>
          </a:p>
        </p:txBody>
      </p:sp>
    </p:spTree>
    <p:extLst>
      <p:ext uri="{BB962C8B-B14F-4D97-AF65-F5344CB8AC3E}">
        <p14:creationId xmlns:p14="http://schemas.microsoft.com/office/powerpoint/2010/main" val="545100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Client-side</a:t>
            </a:r>
            <a:r>
              <a:rPr lang="en-GB" baseline="0" dirty="0" smtClean="0"/>
              <a:t> Testing</a:t>
            </a:r>
          </a:p>
          <a:p>
            <a:endParaRPr lang="en-GB" dirty="0" smtClean="0"/>
          </a:p>
          <a:p>
            <a:r>
              <a:rPr lang="en-GB" dirty="0" smtClean="0"/>
              <a:t>Open </a:t>
            </a:r>
            <a:r>
              <a:rPr lang="en-GB" dirty="0" err="1" smtClean="0"/>
              <a:t>SharePointClientTest</a:t>
            </a:r>
            <a:r>
              <a:rPr lang="en-GB" baseline="0" dirty="0" smtClean="0"/>
              <a:t> project in </a:t>
            </a:r>
            <a:r>
              <a:rPr lang="en-GB" dirty="0" smtClean="0"/>
              <a:t>SharePointApp1</a:t>
            </a:r>
            <a:r>
              <a:rPr lang="en-GB" baseline="0" dirty="0" smtClean="0"/>
              <a:t>. </a:t>
            </a:r>
            <a:r>
              <a:rPr lang="en-GB" dirty="0" smtClean="0"/>
              <a:t>Review project structure.</a:t>
            </a:r>
          </a:p>
          <a:p>
            <a:r>
              <a:rPr lang="en-GB" dirty="0" smtClean="0"/>
              <a:t>Tests</a:t>
            </a:r>
            <a:r>
              <a:rPr lang="en-GB" baseline="0" dirty="0" smtClean="0"/>
              <a:t> directory – html file test.html -&gt; contains references to qunit.js, supporting libraries, qunit.css (modified to make green bar bigger)</a:t>
            </a:r>
          </a:p>
          <a:p>
            <a:r>
              <a:rPr lang="en-GB" baseline="0" dirty="0" smtClean="0"/>
              <a:t>Note special elements in page used by </a:t>
            </a:r>
            <a:r>
              <a:rPr lang="en-GB" baseline="0" dirty="0" err="1" smtClean="0"/>
              <a:t>qunit</a:t>
            </a:r>
            <a:r>
              <a:rPr lang="en-GB" baseline="0" dirty="0" smtClean="0"/>
              <a:t> test runner</a:t>
            </a:r>
          </a:p>
          <a:p>
            <a:r>
              <a:rPr lang="en-GB" baseline="0" dirty="0" smtClean="0"/>
              <a:t>Test.js contains the actual tests. </a:t>
            </a:r>
            <a:r>
              <a:rPr lang="en-GB" baseline="0" dirty="0" err="1" smtClean="0"/>
              <a:t>Qunit</a:t>
            </a:r>
            <a:r>
              <a:rPr lang="en-GB" baseline="0" dirty="0" smtClean="0"/>
              <a:t> tests using jQuery against elements in the page (UI tests).</a:t>
            </a:r>
          </a:p>
          <a:p>
            <a:r>
              <a:rPr lang="en-GB" baseline="0" dirty="0" smtClean="0"/>
              <a:t>testViewModel.js contains tests against the view model itself, which are true unit tests.</a:t>
            </a:r>
          </a:p>
          <a:p>
            <a:r>
              <a:rPr lang="en-GB" baseline="0" dirty="0" smtClean="0"/>
              <a:t>I have added a meta refresh tag to test.html to make it auto-refresh – continuous feedback.</a:t>
            </a:r>
          </a:p>
          <a:p>
            <a:endParaRPr lang="en-GB" baseline="0" dirty="0" smtClean="0"/>
          </a:p>
          <a:p>
            <a:r>
              <a:rPr lang="en-GB" baseline="0" dirty="0" err="1" smtClean="0"/>
              <a:t>Mockjax</a:t>
            </a:r>
            <a:r>
              <a:rPr lang="en-GB" baseline="0" dirty="0" smtClean="0"/>
              <a:t> is used to mock out the </a:t>
            </a:r>
            <a:r>
              <a:rPr lang="en-GB" baseline="0" dirty="0" err="1" smtClean="0"/>
              <a:t>ajax</a:t>
            </a:r>
            <a:r>
              <a:rPr lang="en-GB" baseline="0" dirty="0" smtClean="0"/>
              <a:t> calls to SharePoint – a very convenient separation.</a:t>
            </a:r>
          </a:p>
          <a:p>
            <a:r>
              <a:rPr lang="en-GB" baseline="0" dirty="0" smtClean="0"/>
              <a:t>Note that the </a:t>
            </a:r>
            <a:r>
              <a:rPr lang="en-GB" baseline="0" dirty="0" err="1" smtClean="0"/>
              <a:t>ajax</a:t>
            </a:r>
            <a:r>
              <a:rPr lang="en-GB" baseline="0" dirty="0" smtClean="0"/>
              <a:t> calls won’t work in the browser because of XSS protection. Need to enable in browser.</a:t>
            </a:r>
          </a:p>
          <a:p>
            <a:endParaRPr lang="en-GB" baseline="0" dirty="0" smtClean="0"/>
          </a:p>
          <a:p>
            <a:r>
              <a:rPr lang="en-GB" baseline="0" dirty="0" smtClean="0"/>
              <a:t>If you want to debug, set test.html as start page and debug the JavaScript using Visual Studio. Another option is to use the browser debug tools.</a:t>
            </a:r>
            <a:endParaRPr lang="en-GB" dirty="0" smtClean="0"/>
          </a:p>
          <a:p>
            <a:endParaRPr lang="en-GB" dirty="0" smtClean="0"/>
          </a:p>
          <a:p>
            <a:r>
              <a:rPr lang="en-GB" dirty="0" smtClean="0"/>
              <a:t>Create a test [Red]</a:t>
            </a:r>
          </a:p>
          <a:p>
            <a:r>
              <a:rPr lang="en-GB" dirty="0" smtClean="0"/>
              <a:t>Minimal code to satisfy test. [Green]</a:t>
            </a:r>
          </a:p>
          <a:p>
            <a:r>
              <a:rPr lang="en-GB" dirty="0" smtClean="0"/>
              <a:t>Refactor [Green]</a:t>
            </a:r>
          </a:p>
          <a:p>
            <a:endParaRPr lang="en-GB" dirty="0" smtClean="0"/>
          </a:p>
          <a:p>
            <a:r>
              <a:rPr lang="en-GB" dirty="0" smtClean="0"/>
              <a:t>You can also use Chutzpah</a:t>
            </a:r>
            <a:r>
              <a:rPr lang="en-GB" baseline="0" dirty="0" smtClean="0"/>
              <a:t> to run in VS Test Explorer.</a:t>
            </a:r>
            <a:endParaRPr lang="en-GB" dirty="0" smtClean="0"/>
          </a:p>
          <a:p>
            <a:endParaRPr lang="en-GB" dirty="0" smtClean="0"/>
          </a:p>
          <a:p>
            <a:r>
              <a:rPr lang="en-GB" dirty="0" smtClean="0"/>
              <a:t>I found Chutzpah VS integration performed tests slowly</a:t>
            </a:r>
            <a:r>
              <a:rPr lang="en-GB" baseline="0" dirty="0" smtClean="0"/>
              <a:t> and tests didn’t always keep up with code changes.</a:t>
            </a:r>
          </a:p>
          <a:p>
            <a:r>
              <a:rPr lang="en-GB" baseline="0" dirty="0" smtClean="0"/>
              <a:t>Tweaked CSS to my liking. Wanted a bigger green/red banner.</a:t>
            </a:r>
          </a:p>
          <a:p>
            <a:r>
              <a:rPr lang="en-GB" baseline="0" dirty="0" smtClean="0"/>
              <a:t>Added a meta refresh tag so I can edit and get near instant feedback.</a:t>
            </a:r>
          </a:p>
          <a:p>
            <a:r>
              <a:rPr lang="en-GB" baseline="0" dirty="0" smtClean="0"/>
              <a:t>Now we can do some TD :-D!</a:t>
            </a:r>
          </a:p>
          <a:p>
            <a:r>
              <a:rPr lang="en-GB" baseline="0" dirty="0" smtClean="0"/>
              <a:t>Make our test page the start page and we can debug!</a:t>
            </a:r>
          </a:p>
          <a:p>
            <a:r>
              <a:rPr lang="en-GB" baseline="0" dirty="0" smtClean="0"/>
              <a:t>Mention </a:t>
            </a:r>
            <a:r>
              <a:rPr lang="en-GB" baseline="0" dirty="0" err="1" smtClean="0"/>
              <a:t>mockjax</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38</a:t>
            </a:fld>
            <a:endParaRPr lang="en-GB"/>
          </a:p>
        </p:txBody>
      </p:sp>
    </p:spTree>
    <p:extLst>
      <p:ext uri="{BB962C8B-B14F-4D97-AF65-F5344CB8AC3E}">
        <p14:creationId xmlns:p14="http://schemas.microsoft.com/office/powerpoint/2010/main" val="2831234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39</a:t>
            </a:fld>
            <a:endParaRPr lang="en-GB"/>
          </a:p>
        </p:txBody>
      </p:sp>
    </p:spTree>
    <p:extLst>
      <p:ext uri="{BB962C8B-B14F-4D97-AF65-F5344CB8AC3E}">
        <p14:creationId xmlns:p14="http://schemas.microsoft.com/office/powerpoint/2010/main" val="184083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Code is checked in for the cloud</a:t>
            </a:r>
            <a:r>
              <a:rPr lang="en-US" baseline="0" dirty="0" smtClean="0"/>
              <a:t> or on-premises team foundation system</a:t>
            </a:r>
          </a:p>
          <a:p>
            <a:pPr marL="228600" indent="-228600">
              <a:buAutoNum type="arabicPeriod"/>
            </a:pPr>
            <a:r>
              <a:rPr lang="en-US" baseline="0" dirty="0" smtClean="0"/>
              <a:t>All automation is performed in the TFS side</a:t>
            </a:r>
          </a:p>
          <a:p>
            <a:pPr marL="228600" indent="-228600">
              <a:buAutoNum type="arabicPeriod"/>
            </a:pPr>
            <a:r>
              <a:rPr lang="en-US" baseline="0" dirty="0" smtClean="0"/>
              <a:t>Test execution and follow up using TFS tooling</a:t>
            </a:r>
          </a:p>
          <a:p>
            <a:pPr marL="228600" indent="-228600">
              <a:buAutoNum type="arabicPeriod"/>
            </a:pPr>
            <a:r>
              <a:rPr lang="en-US" baseline="0" dirty="0" smtClean="0"/>
              <a:t>Deployment of the SP hosted app to SharePoint can be automated suing PowerShell. SharePoint could be on-premises or cloud, really no difference on how the deployment will happen, except on exact technical details related on the PowerShell based automation for the authorization.</a:t>
            </a:r>
            <a:endParaRPr lang="en-US" dirty="0"/>
          </a:p>
        </p:txBody>
      </p:sp>
    </p:spTree>
    <p:extLst>
      <p:ext uri="{BB962C8B-B14F-4D97-AF65-F5344CB8AC3E}">
        <p14:creationId xmlns:p14="http://schemas.microsoft.com/office/powerpoint/2010/main" val="3977246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Code is checked in for the cloud</a:t>
            </a:r>
            <a:r>
              <a:rPr lang="en-US" baseline="0" dirty="0" smtClean="0"/>
              <a:t> or on-premises team foundation system</a:t>
            </a:r>
          </a:p>
          <a:p>
            <a:pPr marL="228600" indent="-228600">
              <a:buAutoNum type="arabicPeriod"/>
            </a:pPr>
            <a:r>
              <a:rPr lang="en-US" baseline="0" dirty="0" smtClean="0"/>
              <a:t>All automation is performed in the TFS side</a:t>
            </a:r>
          </a:p>
          <a:p>
            <a:pPr marL="228600" indent="-228600">
              <a:buAutoNum type="arabicPeriod"/>
            </a:pPr>
            <a:r>
              <a:rPr lang="en-US" baseline="0" dirty="0" smtClean="0"/>
              <a:t>Test execution and follow up using TFS tooling</a:t>
            </a:r>
          </a:p>
          <a:p>
            <a:pPr marL="228600" indent="-228600">
              <a:buAutoNum type="arabicPeriod"/>
            </a:pPr>
            <a:r>
              <a:rPr lang="en-US" baseline="0" dirty="0" smtClean="0"/>
              <a:t>Deployment of the app file to the SharePoint, which could be on-premises or cloud. Notice that since the app file part does not change that often, you will only need to trust the app when there are changes either in the app web or in the needed </a:t>
            </a:r>
            <a:r>
              <a:rPr lang="en-US" baseline="0" dirty="0" err="1" smtClean="0"/>
              <a:t>oAuth</a:t>
            </a:r>
            <a:r>
              <a:rPr lang="en-US" baseline="0" dirty="0" smtClean="0"/>
              <a:t> permissions. Typically you don’t need to redeploy the app file to the SharePoint, which will make the process easier</a:t>
            </a:r>
          </a:p>
          <a:p>
            <a:pPr marL="228600" indent="-228600">
              <a:buAutoNum type="arabicPeriod"/>
            </a:pPr>
            <a:r>
              <a:rPr lang="en-US" baseline="0" dirty="0" smtClean="0"/>
              <a:t>Deployment of the actual provider hosted app to the provider hosted platform as PAAS, IAAS or on-premises setup. Since majority of the changes are applied on the provider hosted code side, this is the part which you’d be deploying as part of the automated builds. App file only when needed.</a:t>
            </a:r>
            <a:endParaRPr lang="en-US" dirty="0"/>
          </a:p>
        </p:txBody>
      </p:sp>
    </p:spTree>
    <p:extLst>
      <p:ext uri="{BB962C8B-B14F-4D97-AF65-F5344CB8AC3E}">
        <p14:creationId xmlns:p14="http://schemas.microsoft.com/office/powerpoint/2010/main" val="304310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a:t>
            </a:r>
            <a:r>
              <a:rPr lang="en-GB" baseline="0" dirty="0" smtClean="0"/>
              <a:t> test relies on a complex selector to obtain a DOM element, it is brittle if changes are made to the HTML structure. One fix is to use special CSS classes to pinpoint a particular element.</a:t>
            </a:r>
          </a:p>
          <a:p>
            <a:endParaRPr lang="en-GB" baseline="0" dirty="0" smtClean="0"/>
          </a:p>
          <a:p>
            <a:r>
              <a:rPr lang="en-GB" baseline="0" dirty="0" smtClean="0"/>
              <a:t>Treat test code as first-class citizen – no sloppy JavaScript.</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43</a:t>
            </a:fld>
            <a:endParaRPr lang="en-GB"/>
          </a:p>
        </p:txBody>
      </p:sp>
    </p:spTree>
    <p:extLst>
      <p:ext uri="{BB962C8B-B14F-4D97-AF65-F5344CB8AC3E}">
        <p14:creationId xmlns:p14="http://schemas.microsoft.com/office/powerpoint/2010/main" val="227856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dirty="0" smtClean="0"/>
              <a:t>You start with nothing but </a:t>
            </a:r>
            <a:r>
              <a:rPr lang="en-GB" b="1" dirty="0" smtClean="0"/>
              <a:t>requirements</a:t>
            </a:r>
          </a:p>
          <a:p>
            <a:r>
              <a:rPr lang="en-GB" b="1" dirty="0" smtClean="0"/>
              <a:t>Red-green-refactor</a:t>
            </a:r>
            <a:r>
              <a:rPr lang="en-GB" dirty="0" smtClean="0"/>
              <a:t>.</a:t>
            </a:r>
          </a:p>
          <a:p>
            <a:r>
              <a:rPr lang="en-GB" b="1" dirty="0" smtClean="0"/>
              <a:t>Small</a:t>
            </a:r>
            <a:r>
              <a:rPr lang="en-GB" b="1" baseline="0" dirty="0" smtClean="0"/>
              <a:t> scale agile</a:t>
            </a:r>
            <a:r>
              <a:rPr lang="en-GB" baseline="0" dirty="0" smtClean="0"/>
              <a:t>. This is the cog that drives the minute hand.</a:t>
            </a:r>
          </a:p>
          <a:p>
            <a:r>
              <a:rPr lang="en-GB" b="1" baseline="0" dirty="0" smtClean="0"/>
              <a:t>Step-by-step</a:t>
            </a:r>
            <a:r>
              <a:rPr lang="en-GB" baseline="0" dirty="0" smtClean="0"/>
              <a:t>.</a:t>
            </a:r>
          </a:p>
          <a:p>
            <a:r>
              <a:rPr lang="en-GB" baseline="0" dirty="0" smtClean="0"/>
              <a:t>During refactor you can improve the design but you can’t add functionality.</a:t>
            </a:r>
          </a:p>
          <a:p>
            <a:r>
              <a:rPr lang="en-GB" baseline="0" dirty="0" smtClean="0"/>
              <a:t>Detailed design </a:t>
            </a:r>
            <a:r>
              <a:rPr lang="en-GB" b="1" baseline="0" dirty="0" smtClean="0"/>
              <a:t>emerges</a:t>
            </a:r>
            <a:endParaRPr lang="en-GB" b="1" dirty="0" smtClean="0"/>
          </a:p>
          <a:p>
            <a:endParaRPr lang="en-GB" dirty="0" smtClean="0"/>
          </a:p>
          <a:p>
            <a:r>
              <a:rPr lang="en-GB" dirty="0" smtClean="0"/>
              <a:t>Unless you have tried it, and</a:t>
            </a:r>
            <a:r>
              <a:rPr lang="en-GB" baseline="0" dirty="0" smtClean="0"/>
              <a:t> perfected the technique, it is difficult to explain how TDD works. Addictive.</a:t>
            </a:r>
          </a:p>
          <a:p>
            <a:r>
              <a:rPr lang="en-GB" baseline="0" dirty="0" smtClean="0"/>
              <a:t>TDD is like the Blind Watchmaker of evolution – you follow the rules and the details fall out – obviously you have to know what you are doing in the first place….</a:t>
            </a:r>
          </a:p>
          <a:p>
            <a:r>
              <a:rPr lang="en-GB" baseline="0" dirty="0" smtClean="0"/>
              <a:t>So I have decided to have a go:</a:t>
            </a:r>
          </a:p>
          <a:p>
            <a:r>
              <a:rPr lang="en-GB" baseline="0" dirty="0" smtClean="0"/>
              <a:t>Write a test – just enough to fail.</a:t>
            </a:r>
          </a:p>
          <a:p>
            <a:r>
              <a:rPr lang="en-GB" baseline="0" dirty="0" smtClean="0"/>
              <a:t>Write production code – just enough to pass.</a:t>
            </a:r>
          </a:p>
          <a:p>
            <a:r>
              <a:rPr lang="en-GB" baseline="0" dirty="0" smtClean="0"/>
              <a:t>Refactor step is optional – only needed where software design is sub-optimal.</a:t>
            </a:r>
          </a:p>
          <a:p>
            <a:r>
              <a:rPr lang="en-GB" baseline="0" dirty="0" smtClean="0"/>
              <a:t>Go back to the start and keep going until you have satisfied all the requirements of the story.</a:t>
            </a:r>
          </a:p>
          <a:p>
            <a:r>
              <a:rPr lang="en-GB" baseline="0" dirty="0" smtClean="0"/>
              <a:t>The design and architecture “emerge” as a by-product of following a series of many simple steps, in a way analogous to the theory of evolution.</a:t>
            </a:r>
          </a:p>
          <a:p>
            <a:r>
              <a:rPr lang="en-GB" baseline="0" dirty="0" smtClean="0"/>
              <a:t>There is no grand design at the outset.</a:t>
            </a:r>
          </a:p>
          <a:p>
            <a:r>
              <a:rPr lang="en-GB" baseline="0" dirty="0" smtClean="0"/>
              <a:t>Over a series of successive small changes, while following good software practices, the design emerges.</a:t>
            </a:r>
          </a:p>
          <a:p>
            <a:r>
              <a:rPr lang="en-GB" baseline="0" dirty="0" smtClean="0"/>
              <a:t>Inevitably there will be some up-front design decisions – use common sense.</a:t>
            </a:r>
          </a:p>
          <a:p>
            <a:r>
              <a:rPr lang="en-GB" baseline="0" dirty="0" smtClean="0"/>
              <a:t>Tests don’t have to be unit tests, but they must run fast.</a:t>
            </a:r>
          </a:p>
          <a:p>
            <a:endParaRPr lang="en-GB" baseline="0" dirty="0" smtClean="0"/>
          </a:p>
          <a:p>
            <a:r>
              <a:rPr lang="en-GB" baseline="0" dirty="0" smtClean="0"/>
              <a:t>Circles within circles: TDD red-green-refactor, inside daily </a:t>
            </a:r>
            <a:r>
              <a:rPr lang="en-GB" baseline="0" dirty="0" err="1" smtClean="0"/>
              <a:t>standup</a:t>
            </a:r>
            <a:r>
              <a:rPr lang="en-GB" baseline="0" dirty="0" smtClean="0"/>
              <a:t>, inside sprint, inside iteration/release, inside project.</a:t>
            </a:r>
          </a:p>
          <a:p>
            <a:endParaRPr lang="en-GB" baseline="0" dirty="0" smtClean="0"/>
          </a:p>
          <a:p>
            <a:r>
              <a:rPr lang="en-GB" baseline="0" dirty="0" smtClean="0"/>
              <a:t>Note the solution structure separating Unit tests, integration tests and UI tests.</a:t>
            </a:r>
          </a:p>
          <a:p>
            <a:endParaRPr lang="en-GB" baseline="0" dirty="0" smtClean="0"/>
          </a:p>
          <a:p>
            <a:r>
              <a:rPr lang="en-GB" baseline="0" dirty="0" smtClean="0"/>
              <a:t>This discipline helps prevent you from writing code you don’t need (YAGNI).</a:t>
            </a:r>
          </a:p>
          <a:p>
            <a:r>
              <a:rPr lang="en-GB" baseline="0" dirty="0" smtClean="0"/>
              <a:t>Thinking is more important than coding, and the tests help capture your thoughts.</a:t>
            </a:r>
          </a:p>
          <a:p>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7</a:t>
            </a:fld>
            <a:endParaRPr lang="en-GB"/>
          </a:p>
        </p:txBody>
      </p:sp>
    </p:spTree>
    <p:extLst>
      <p:ext uri="{BB962C8B-B14F-4D97-AF65-F5344CB8AC3E}">
        <p14:creationId xmlns:p14="http://schemas.microsoft.com/office/powerpoint/2010/main" val="1535616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ATDD, and BDD, are similar principles to TDD but applied beyond</a:t>
            </a:r>
            <a:r>
              <a:rPr lang="en-GB" baseline="0" dirty="0" smtClean="0"/>
              <a:t> the development team. </a:t>
            </a:r>
            <a:r>
              <a:rPr lang="en-GB" dirty="0" smtClean="0"/>
              <a:t>If working correctly, should not need separate</a:t>
            </a:r>
            <a:r>
              <a:rPr lang="en-GB" baseline="0" dirty="0" smtClean="0"/>
              <a:t> </a:t>
            </a:r>
            <a:r>
              <a:rPr lang="en-GB" b="1" baseline="0" dirty="0" smtClean="0"/>
              <a:t>QA</a:t>
            </a:r>
            <a:r>
              <a:rPr lang="en-GB" baseline="0" dirty="0" smtClean="0"/>
              <a:t> step</a:t>
            </a:r>
            <a:r>
              <a:rPr lang="en-GB" dirty="0" smtClean="0"/>
              <a:t> because QA responsible for acceptance tests. </a:t>
            </a:r>
            <a:endParaRPr lang="en-GB" baseline="0" dirty="0" smtClean="0"/>
          </a:p>
          <a:p>
            <a:r>
              <a:rPr lang="en-GB" baseline="0" dirty="0" smtClean="0"/>
              <a:t>Idea is that BA writes acceptance scripts as part of requirements – never seen this happen – normally QA writes acceptance tests.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44</a:t>
            </a:fld>
            <a:endParaRPr lang="en-GB"/>
          </a:p>
        </p:txBody>
      </p:sp>
    </p:spTree>
    <p:extLst>
      <p:ext uri="{BB962C8B-B14F-4D97-AF65-F5344CB8AC3E}">
        <p14:creationId xmlns:p14="http://schemas.microsoft.com/office/powerpoint/2010/main" val="1241606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ATDD - executable specification – flips</a:t>
            </a:r>
            <a:r>
              <a:rPr lang="en-GB" baseline="0" dirty="0" smtClean="0"/>
              <a:t> it the other way around: instead of the test name being just descriptive, the test name actually generates the test (but requires a lot of developer effort to make this work).</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Capture stories - as a, I want, so that - drill down to given when then.</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Exec. specs. can be version controlled along with code.</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t>Specflow</a:t>
            </a:r>
            <a:r>
              <a:rPr lang="en-GB" dirty="0" smtClean="0"/>
              <a:t>. </a:t>
            </a:r>
            <a:r>
              <a:rPr lang="en-GB" dirty="0" err="1" smtClean="0"/>
              <a:t>Speclog</a:t>
            </a:r>
            <a:r>
              <a:rPr lang="en-GB"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BDD – Dan North, Given-when-then.</a:t>
            </a:r>
          </a:p>
          <a:p>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45</a:t>
            </a:fld>
            <a:endParaRPr lang="en-GB"/>
          </a:p>
        </p:txBody>
      </p:sp>
    </p:spTree>
    <p:extLst>
      <p:ext uri="{BB962C8B-B14F-4D97-AF65-F5344CB8AC3E}">
        <p14:creationId xmlns:p14="http://schemas.microsoft.com/office/powerpoint/2010/main" val="2717778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 acceptance</a:t>
            </a:r>
            <a:r>
              <a:rPr lang="en-GB" baseline="0" dirty="0" smtClean="0"/>
              <a:t> tests we are no longer constrained by having to make the tests fast, so we can test end-to-end.</a:t>
            </a:r>
            <a:endParaRPr lang="en-US"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46</a:t>
            </a:fld>
            <a:endParaRPr lang="en-GB"/>
          </a:p>
        </p:txBody>
      </p:sp>
    </p:spTree>
    <p:extLst>
      <p:ext uri="{BB962C8B-B14F-4D97-AF65-F5344CB8AC3E}">
        <p14:creationId xmlns:p14="http://schemas.microsoft.com/office/powerpoint/2010/main" val="24728453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47</a:t>
            </a:fld>
            <a:endParaRPr lang="en-GB"/>
          </a:p>
        </p:txBody>
      </p:sp>
    </p:spTree>
    <p:extLst>
      <p:ext uri="{BB962C8B-B14F-4D97-AF65-F5344CB8AC3E}">
        <p14:creationId xmlns:p14="http://schemas.microsoft.com/office/powerpoint/2010/main" val="2737083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Could use calculator</a:t>
            </a:r>
            <a:r>
              <a:rPr lang="en-GB" baseline="0" dirty="0" smtClean="0"/>
              <a:t> sample using Selenium </a:t>
            </a:r>
            <a:r>
              <a:rPr lang="en-GB" baseline="0" dirty="0" err="1" smtClean="0"/>
              <a:t>WebDriver</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48</a:t>
            </a:fld>
            <a:endParaRPr lang="en-GB"/>
          </a:p>
        </p:txBody>
      </p:sp>
    </p:spTree>
    <p:extLst>
      <p:ext uri="{BB962C8B-B14F-4D97-AF65-F5344CB8AC3E}">
        <p14:creationId xmlns:p14="http://schemas.microsoft.com/office/powerpoint/2010/main" val="666212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49</a:t>
            </a:fld>
            <a:endParaRPr lang="en-GB"/>
          </a:p>
        </p:txBody>
      </p:sp>
    </p:spTree>
    <p:extLst>
      <p:ext uri="{BB962C8B-B14F-4D97-AF65-F5344CB8AC3E}">
        <p14:creationId xmlns:p14="http://schemas.microsoft.com/office/powerpoint/2010/main" val="2247049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50</a:t>
            </a:fld>
            <a:endParaRPr lang="en-GB"/>
          </a:p>
        </p:txBody>
      </p:sp>
    </p:spTree>
    <p:extLst>
      <p:ext uri="{BB962C8B-B14F-4D97-AF65-F5344CB8AC3E}">
        <p14:creationId xmlns:p14="http://schemas.microsoft.com/office/powerpoint/2010/main" val="2255868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Useful tool for getting</a:t>
            </a:r>
            <a:r>
              <a:rPr lang="en-GB" baseline="0" dirty="0" smtClean="0"/>
              <a:t> code coverage for existing code.</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51</a:t>
            </a:fld>
            <a:endParaRPr lang="en-GB"/>
          </a:p>
        </p:txBody>
      </p:sp>
    </p:spTree>
    <p:extLst>
      <p:ext uri="{BB962C8B-B14F-4D97-AF65-F5344CB8AC3E}">
        <p14:creationId xmlns:p14="http://schemas.microsoft.com/office/powerpoint/2010/main" val="1686305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Traction</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Challenges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2013 Client-side</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Easier</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If you have been deterred</a:t>
            </a:r>
            <a:r>
              <a:rPr lang="en-GB" baseline="0" dirty="0" smtClean="0"/>
              <a:t> from TDD in the past because of the complexities of SharePoint, it is time to look again, particularly if you are doing client-side development.</a:t>
            </a:r>
            <a:endParaRPr lang="en-GB" dirty="0" smtClean="0"/>
          </a:p>
        </p:txBody>
      </p:sp>
      <p:sp>
        <p:nvSpPr>
          <p:cNvPr id="4" name="Slide Number Placeholder 3"/>
          <p:cNvSpPr>
            <a:spLocks noGrp="1"/>
          </p:cNvSpPr>
          <p:nvPr>
            <p:ph type="sldNum" sz="quarter" idx="10"/>
          </p:nvPr>
        </p:nvSpPr>
        <p:spPr/>
        <p:txBody>
          <a:bodyPr/>
          <a:lstStyle/>
          <a:p>
            <a:fld id="{B5554492-4825-41A0-B233-78FF7842D21D}" type="slidenum">
              <a:rPr lang="en-GB" smtClean="0"/>
              <a:pPr/>
              <a:t>52</a:t>
            </a:fld>
            <a:endParaRPr lang="en-GB"/>
          </a:p>
        </p:txBody>
      </p:sp>
    </p:spTree>
    <p:extLst>
      <p:ext uri="{BB962C8B-B14F-4D97-AF65-F5344CB8AC3E}">
        <p14:creationId xmlns:p14="http://schemas.microsoft.com/office/powerpoint/2010/main" val="497378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an Agile talk about Agile and I am continually trying to improve it.</a:t>
            </a:r>
          </a:p>
          <a:p>
            <a:r>
              <a:rPr lang="en-GB" dirty="0" smtClean="0"/>
              <a:t>This the first interim deployment – further</a:t>
            </a:r>
            <a:r>
              <a:rPr lang="en-GB" baseline="0" dirty="0" smtClean="0"/>
              <a:t> releases are scheduled over next few months.</a:t>
            </a:r>
          </a:p>
          <a:p>
            <a:r>
              <a:rPr lang="en-GB" baseline="0" dirty="0" smtClean="0"/>
              <a:t>I am the developer, you are my product owner and I welcome your feedback. Thank you.</a:t>
            </a:r>
          </a:p>
          <a:p>
            <a:endParaRPr lang="en-GB" baseline="0" dirty="0" smtClean="0"/>
          </a:p>
          <a:p>
            <a:r>
              <a:rPr lang="en-GB" baseline="0" dirty="0" smtClean="0"/>
              <a:t>SharePoint Connections, Amsterdam</a:t>
            </a:r>
          </a:p>
          <a:p>
            <a:r>
              <a:rPr lang="en-GB" baseline="0" dirty="0" smtClean="0"/>
              <a:t>SharePoint Saturday, Nottingham</a:t>
            </a:r>
          </a:p>
          <a:p>
            <a:r>
              <a:rPr lang="en-GB" baseline="0" dirty="0" smtClean="0"/>
              <a:t>SharePoint Live!, </a:t>
            </a:r>
            <a:r>
              <a:rPr lang="en-GB" baseline="0" dirty="0" err="1" smtClean="0"/>
              <a:t>Orlando</a:t>
            </a:r>
            <a:endParaRPr lang="en-GB" baseline="0" dirty="0" smtClean="0"/>
          </a:p>
          <a:p>
            <a:r>
              <a:rPr lang="en-GB" baseline="0" dirty="0" smtClean="0"/>
              <a:t>European SharePoint Conference, Copenhagen</a:t>
            </a:r>
          </a:p>
          <a:p>
            <a:endParaRPr lang="nl-NL" dirty="0" smtClean="0"/>
          </a:p>
          <a:p>
            <a:endParaRPr lang="nl-NL" dirty="0" smtClean="0"/>
          </a:p>
          <a:p>
            <a:endParaRPr lang="nl-NL" dirty="0" smtClean="0"/>
          </a:p>
          <a:p>
            <a:r>
              <a:rPr lang="nl-NL" dirty="0" smtClean="0"/>
              <a:t>BDD – MSDN Mag. http://msdn.microsoft.com/en-us/magazine/gg490346.aspx</a:t>
            </a:r>
          </a:p>
          <a:p>
            <a:r>
              <a:rPr lang="en-GB" dirty="0" err="1" smtClean="0"/>
              <a:t>DaedTech</a:t>
            </a:r>
            <a:r>
              <a:rPr lang="en-GB" dirty="0" smtClean="0"/>
              <a:t>: http://www.daedtech.com/intro-to-unit-testing-9-tips-and-tricks</a:t>
            </a:r>
          </a:p>
          <a:p>
            <a:endParaRPr lang="en-GB" dirty="0" smtClean="0"/>
          </a:p>
          <a:p>
            <a:r>
              <a:rPr lang="en-GB" dirty="0" smtClean="0"/>
              <a:t>Create separate test project</a:t>
            </a:r>
            <a:r>
              <a:rPr lang="en-GB" baseline="0" dirty="0" smtClean="0"/>
              <a:t> in solution.</a:t>
            </a:r>
          </a:p>
          <a:p>
            <a:r>
              <a:rPr lang="en-GB" baseline="0" dirty="0" smtClean="0"/>
              <a:t>Personally, I recommend linking files rather than referencing the production project (sometimes fails to reload/update on changes).</a:t>
            </a:r>
          </a:p>
          <a:p>
            <a:r>
              <a:rPr lang="en-GB" baseline="0" dirty="0" smtClean="0"/>
              <a:t>One test file per source file, one test class per source class.</a:t>
            </a:r>
          </a:p>
          <a:p>
            <a:r>
              <a:rPr lang="en-GB" dirty="0" smtClean="0"/>
              <a:t>Naming of tests – make clear what testing and using a convention, e.g. </a:t>
            </a:r>
            <a:r>
              <a:rPr lang="en-GB" dirty="0" err="1" smtClean="0"/>
              <a:t>methodname_given_then_when</a:t>
            </a:r>
            <a:r>
              <a:rPr lang="en-GB" dirty="0" smtClean="0"/>
              <a:t> (</a:t>
            </a:r>
            <a:r>
              <a:rPr lang="en-GB" smtClean="0"/>
              <a:t>BDD style).</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53</a:t>
            </a:fld>
            <a:endParaRPr lang="en-GB"/>
          </a:p>
        </p:txBody>
      </p:sp>
    </p:spTree>
    <p:extLst>
      <p:ext uri="{BB962C8B-B14F-4D97-AF65-F5344CB8AC3E}">
        <p14:creationId xmlns:p14="http://schemas.microsoft.com/office/powerpoint/2010/main" val="3851286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Don’t </a:t>
            </a:r>
            <a:r>
              <a:rPr lang="en-GB" dirty="0" smtClean="0"/>
              <a:t>add functionality</a:t>
            </a:r>
            <a:r>
              <a:rPr lang="en-GB" baseline="0" dirty="0" smtClean="0"/>
              <a:t> or </a:t>
            </a:r>
            <a:r>
              <a:rPr lang="en-GB" b="1" baseline="0" dirty="0" smtClean="0"/>
              <a:t>anticipate</a:t>
            </a:r>
            <a:r>
              <a:rPr lang="en-GB" baseline="0" dirty="0" smtClean="0"/>
              <a:t> future requirements. </a:t>
            </a:r>
          </a:p>
          <a:p>
            <a:r>
              <a:rPr lang="en-GB" baseline="0" dirty="0" smtClean="0"/>
              <a:t>Your mission is to just pass the test.</a:t>
            </a:r>
          </a:p>
          <a:p>
            <a:r>
              <a:rPr lang="en-GB" baseline="0" dirty="0" smtClean="0"/>
              <a:t>You can improve during refactor but you can’t add functionality.</a:t>
            </a:r>
          </a:p>
          <a:p>
            <a:r>
              <a:rPr lang="en-GB" baseline="0" dirty="0" smtClean="0"/>
              <a:t>You can have two developers pairing with one writing tests and the other code.</a:t>
            </a:r>
          </a:p>
          <a:p>
            <a:endParaRPr lang="en-GB" baseline="0" dirty="0" smtClean="0"/>
          </a:p>
          <a:p>
            <a:r>
              <a:rPr lang="en-GB" baseline="0" dirty="0" smtClean="0"/>
              <a:t>Tests should test a single thing.</a:t>
            </a:r>
          </a:p>
          <a:p>
            <a:r>
              <a:rPr lang="en-GB" baseline="0" dirty="0" smtClean="0"/>
              <a:t>Tests should give a helpful fail message.</a:t>
            </a:r>
          </a:p>
          <a:p>
            <a:r>
              <a:rPr lang="en-GB" baseline="0" dirty="0" smtClean="0"/>
              <a:t>Test only a single unit of code.</a:t>
            </a:r>
          </a:p>
          <a:p>
            <a:endParaRPr lang="en-GB" baseline="0" dirty="0" smtClean="0"/>
          </a:p>
          <a:p>
            <a:r>
              <a:rPr lang="en-GB" baseline="0" dirty="0" smtClean="0"/>
              <a:t>Test is for the logic – UI is not very testable and probably have different versions for different platforms if doing e.g. mobile. Therefore recommend using declarative code for UI (e.g. HTML/CSS or XAML) and procedural code </a:t>
            </a:r>
            <a:r>
              <a:rPr lang="en-GB" baseline="0" dirty="0" err="1" smtClean="0"/>
              <a:t>jfor</a:t>
            </a:r>
            <a:r>
              <a:rPr lang="en-GB" baseline="0" dirty="0" smtClean="0"/>
              <a:t> the logic (i.e. “business” logic).</a:t>
            </a:r>
          </a:p>
          <a:p>
            <a:endParaRPr lang="en-GB" baseline="0" dirty="0" smtClean="0"/>
          </a:p>
          <a:p>
            <a:r>
              <a:rPr lang="en-GB" baseline="0" dirty="0" smtClean="0"/>
              <a:t>All these rules are there for a reason…</a:t>
            </a:r>
          </a:p>
        </p:txBody>
      </p:sp>
      <p:sp>
        <p:nvSpPr>
          <p:cNvPr id="4" name="Slide Number Placeholder 3"/>
          <p:cNvSpPr>
            <a:spLocks noGrp="1"/>
          </p:cNvSpPr>
          <p:nvPr>
            <p:ph type="sldNum" sz="quarter" idx="10"/>
          </p:nvPr>
        </p:nvSpPr>
        <p:spPr/>
        <p:txBody>
          <a:bodyPr/>
          <a:lstStyle/>
          <a:p>
            <a:fld id="{B5554492-4825-41A0-B233-78FF7842D21D}" type="slidenum">
              <a:rPr lang="en-GB" smtClean="0"/>
              <a:pPr/>
              <a:t>8</a:t>
            </a:fld>
            <a:endParaRPr lang="en-GB"/>
          </a:p>
        </p:txBody>
      </p:sp>
    </p:spTree>
    <p:extLst>
      <p:ext uri="{BB962C8B-B14F-4D97-AF65-F5344CB8AC3E}">
        <p14:creationId xmlns:p14="http://schemas.microsoft.com/office/powerpoint/2010/main" val="1102505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Tests must run </a:t>
            </a:r>
            <a:r>
              <a:rPr lang="en-GB" b="1" baseline="0" dirty="0" smtClean="0"/>
              <a:t>fast</a:t>
            </a:r>
            <a:r>
              <a:rPr lang="en-GB" baseline="0" dirty="0" smtClean="0"/>
              <a:t> for this to work, and they should ideally be able to run in </a:t>
            </a:r>
            <a:r>
              <a:rPr lang="en-GB" baseline="0" dirty="0" err="1" smtClean="0"/>
              <a:t>dev</a:t>
            </a:r>
            <a:r>
              <a:rPr lang="en-GB" baseline="0" dirty="0" smtClean="0"/>
              <a:t>, build and target environment. In practice this probably means out of necessity we will have a combination of unit and shallow integration tests – why “shallow”? Because one could argue that the SP OM framework is integral, like C# runtime.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Tests that isolate code run fast and also help you pinpoint the problem area, often to the extent that you rarely need to resort to the debugger. It’s almost like you instrumented your code with lots of diagnostics, except the diagnostics are </a:t>
            </a:r>
            <a:r>
              <a:rPr lang="en-GB" b="1" baseline="0" dirty="0" smtClean="0"/>
              <a:t>outside</a:t>
            </a:r>
            <a:r>
              <a:rPr lang="en-GB" baseline="0" dirty="0" smtClean="0"/>
              <a:t> the code, inspecting its behaviour.</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In contrast UI tests that run end-to-end give little clue as to where in the layers the problem lies. And they run at a snail’s pace – no good for TDD.</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B5554492-4825-41A0-B233-78FF7842D21D}" type="slidenum">
              <a:rPr lang="en-GB" smtClean="0"/>
              <a:pPr/>
              <a:t>9</a:t>
            </a:fld>
            <a:endParaRPr lang="en-GB"/>
          </a:p>
        </p:txBody>
      </p:sp>
    </p:spTree>
    <p:extLst>
      <p:ext uri="{BB962C8B-B14F-4D97-AF65-F5344CB8AC3E}">
        <p14:creationId xmlns:p14="http://schemas.microsoft.com/office/powerpoint/2010/main" val="264332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a long-running project, the tests will outlive</a:t>
            </a:r>
            <a:r>
              <a:rPr lang="en-GB" baseline="0" dirty="0" smtClean="0"/>
              <a:t> the code, and ultimately contain the value from a decade of experience and bug reports. The tests are the mould into which you pour code, over and over. Any idiot can write code – good code needs tests.</a:t>
            </a:r>
          </a:p>
          <a:p>
            <a:endParaRPr lang="en-GB" baseline="0" dirty="0" smtClean="0"/>
          </a:p>
          <a:p>
            <a:r>
              <a:rPr lang="en-GB" baseline="0" dirty="0" smtClean="0"/>
              <a:t>We are all more fallible than we think, however clever we are, and that’s why so many software projects fail.</a:t>
            </a:r>
            <a:endParaRPr lang="en-GB" dirty="0"/>
          </a:p>
        </p:txBody>
      </p:sp>
      <p:sp>
        <p:nvSpPr>
          <p:cNvPr id="4" name="Header Placeholder 3"/>
          <p:cNvSpPr>
            <a:spLocks noGrp="1"/>
          </p:cNvSpPr>
          <p:nvPr>
            <p:ph type="hdr" sz="quarter" idx="10"/>
          </p:nvPr>
        </p:nvSpPr>
        <p:spPr/>
        <p:txBody>
          <a:bodyPr/>
          <a:lstStyle/>
          <a:p>
            <a:r>
              <a:rPr lang="en-US" smtClean="0"/>
              <a:t>Visual Studio Live! Orlando 2013</a:t>
            </a:r>
            <a:endParaRPr lang="en-US" dirty="0"/>
          </a:p>
        </p:txBody>
      </p:sp>
      <p:sp>
        <p:nvSpPr>
          <p:cNvPr id="5" name="Footer Placeholder 4"/>
          <p:cNvSpPr>
            <a:spLocks noGrp="1"/>
          </p:cNvSpPr>
          <p:nvPr>
            <p:ph type="ftr" sz="quarter" idx="11"/>
          </p:nvPr>
        </p:nvSpPr>
        <p:spPr/>
        <p:txBody>
          <a:bodyPr/>
          <a:lstStyle/>
          <a:p>
            <a:r>
              <a:rPr lang="en-US" i="0" smtClean="0"/>
              <a:t>©  2013 Visual Studio Live! All rights reserved.</a:t>
            </a:r>
            <a:endParaRPr lang="en-US" dirty="0"/>
          </a:p>
        </p:txBody>
      </p:sp>
      <p:sp>
        <p:nvSpPr>
          <p:cNvPr id="6" name="Slide Number Placeholder 5"/>
          <p:cNvSpPr>
            <a:spLocks noGrp="1"/>
          </p:cNvSpPr>
          <p:nvPr>
            <p:ph type="sldNum" sz="quarter" idx="12"/>
          </p:nvPr>
        </p:nvSpPr>
        <p:spPr/>
        <p:txBody>
          <a:bodyPr/>
          <a:lstStyle/>
          <a:p>
            <a:fld id="{7E88FDCC-C228-420D-B976-BF4E08C96FD3}" type="slidenum">
              <a:rPr lang="en-US" smtClean="0"/>
              <a:pPr/>
              <a:t>10</a:t>
            </a:fld>
            <a:endParaRPr lang="en-US"/>
          </a:p>
        </p:txBody>
      </p:sp>
    </p:spTree>
    <p:extLst>
      <p:ext uri="{BB962C8B-B14F-4D97-AF65-F5344CB8AC3E}">
        <p14:creationId xmlns:p14="http://schemas.microsoft.com/office/powerpoint/2010/main" val="1354205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Tests</a:t>
            </a:r>
            <a:r>
              <a:rPr lang="en-GB" baseline="0" dirty="0" smtClean="0"/>
              <a:t> can be thought of as an </a:t>
            </a:r>
            <a:r>
              <a:rPr lang="en-GB" b="1" baseline="0" dirty="0" smtClean="0"/>
              <a:t>executable specifications</a:t>
            </a:r>
            <a:r>
              <a:rPr lang="en-GB" b="0" baseline="0" dirty="0" smtClean="0"/>
              <a:t>, but at the unit test level.</a:t>
            </a:r>
            <a:endParaRPr lang="en-GB" baseline="0" dirty="0" smtClean="0"/>
          </a:p>
          <a:p>
            <a:r>
              <a:rPr lang="en-GB" baseline="0" dirty="0" smtClean="0"/>
              <a:t>Would like a study that said TDD is x% more effective, but not as simple as that.</a:t>
            </a:r>
          </a:p>
          <a:p>
            <a:r>
              <a:rPr lang="en-GB" dirty="0" err="1" smtClean="0">
                <a:effectLst/>
              </a:rPr>
              <a:t>Erdogmus</a:t>
            </a:r>
            <a:r>
              <a:rPr lang="en-GB" dirty="0" smtClean="0">
                <a:effectLst/>
              </a:rPr>
              <a:t>, </a:t>
            </a:r>
            <a:r>
              <a:rPr lang="en-GB" dirty="0" err="1" smtClean="0">
                <a:effectLst/>
              </a:rPr>
              <a:t>Hakan</a:t>
            </a:r>
            <a:r>
              <a:rPr lang="en-GB" dirty="0" smtClean="0">
                <a:effectLst/>
              </a:rPr>
              <a:t>; </a:t>
            </a:r>
            <a:r>
              <a:rPr lang="en-GB" dirty="0" err="1" smtClean="0">
                <a:effectLst/>
              </a:rPr>
              <a:t>Morisio</a:t>
            </a:r>
            <a:r>
              <a:rPr lang="en-GB" dirty="0" smtClean="0">
                <a:effectLst/>
              </a:rPr>
              <a:t>, </a:t>
            </a:r>
            <a:r>
              <a:rPr lang="en-GB" dirty="0" err="1" smtClean="0">
                <a:effectLst/>
              </a:rPr>
              <a:t>Torchiano</a:t>
            </a:r>
            <a:r>
              <a:rPr lang="en-GB" dirty="0" smtClean="0">
                <a:effectLst/>
              </a:rPr>
              <a:t>. </a:t>
            </a:r>
            <a:r>
              <a:rPr lang="en-GB" dirty="0" smtClean="0">
                <a:effectLst/>
                <a:hlinkClick r:id="rId3"/>
              </a:rPr>
              <a:t>"On the Effectiveness of Test-first Approach to Programming"</a:t>
            </a:r>
            <a:r>
              <a:rPr lang="en-GB" dirty="0" smtClean="0">
                <a:effectLst/>
              </a:rPr>
              <a:t>. Proceedings of the IEEE Transactions on Software Engineering, 31(1). January 2005. (NRC 47445). Retrieved 2008-01-14. "We found that test-first students on average wrote more tests and, in turn, students who wrote more tests tended to be more productive."</a:t>
            </a:r>
            <a:endParaRPr lang="en-GB" baseline="0" dirty="0" smtClean="0"/>
          </a:p>
          <a:p>
            <a:endParaRPr lang="en-GB" baseline="0" dirty="0" smtClean="0"/>
          </a:p>
          <a:p>
            <a:r>
              <a:rPr lang="en-GB" baseline="0" dirty="0" smtClean="0"/>
              <a:t>But it is </a:t>
            </a:r>
            <a:r>
              <a:rPr lang="en-GB" baseline="0" smtClean="0"/>
              <a:t>not perfect…</a:t>
            </a:r>
            <a:endParaRPr lang="en-GB" baseline="0" dirty="0" smtClean="0"/>
          </a:p>
        </p:txBody>
      </p:sp>
      <p:sp>
        <p:nvSpPr>
          <p:cNvPr id="4" name="Slide Number Placeholder 3"/>
          <p:cNvSpPr>
            <a:spLocks noGrp="1"/>
          </p:cNvSpPr>
          <p:nvPr>
            <p:ph type="sldNum" sz="quarter" idx="10"/>
          </p:nvPr>
        </p:nvSpPr>
        <p:spPr/>
        <p:txBody>
          <a:bodyPr/>
          <a:lstStyle/>
          <a:p>
            <a:fld id="{B5554492-4825-41A0-B233-78FF7842D21D}" type="slidenum">
              <a:rPr lang="en-GB" smtClean="0"/>
              <a:pPr/>
              <a:t>11</a:t>
            </a:fld>
            <a:endParaRPr lang="en-GB"/>
          </a:p>
        </p:txBody>
      </p:sp>
    </p:spTree>
    <p:extLst>
      <p:ext uri="{BB962C8B-B14F-4D97-AF65-F5344CB8AC3E}">
        <p14:creationId xmlns:p14="http://schemas.microsoft.com/office/powerpoint/2010/main" val="150094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you keep running the tests you will </a:t>
            </a:r>
            <a:r>
              <a:rPr lang="en-GB" b="1" dirty="0" smtClean="0"/>
              <a:t>never</a:t>
            </a:r>
            <a:r>
              <a:rPr lang="en-GB" dirty="0" smtClean="0"/>
              <a:t> </a:t>
            </a:r>
            <a:r>
              <a:rPr lang="en-GB" b="1" dirty="0" smtClean="0"/>
              <a:t>stray</a:t>
            </a:r>
            <a:r>
              <a:rPr lang="en-GB" dirty="0" smtClean="0"/>
              <a:t> far from</a:t>
            </a:r>
            <a:r>
              <a:rPr lang="en-GB" baseline="0" dirty="0" smtClean="0"/>
              <a:t> the </a:t>
            </a:r>
            <a:r>
              <a:rPr lang="en-GB" b="1" baseline="0" dirty="0" smtClean="0"/>
              <a:t>green path</a:t>
            </a:r>
            <a:r>
              <a:rPr lang="en-GB" baseline="0" dirty="0" smtClean="0"/>
              <a:t>.</a:t>
            </a:r>
          </a:p>
          <a:p>
            <a:r>
              <a:rPr lang="en-GB" baseline="0" dirty="0" smtClean="0"/>
              <a:t>Avoid the situation where you make a bunch of complicated changes, code isn’t working, and then the phone rings!</a:t>
            </a:r>
          </a:p>
          <a:p>
            <a:r>
              <a:rPr lang="en-GB" baseline="0" dirty="0" smtClean="0"/>
              <a:t>Or… approaching footsteps. They might be about to knock on the door. It is already too late.</a:t>
            </a:r>
          </a:p>
          <a:p>
            <a:r>
              <a:rPr lang="en-GB" baseline="0" dirty="0" smtClean="0"/>
              <a:t>Refactoring is key to making the emergent design part work.</a:t>
            </a:r>
          </a:p>
          <a:p>
            <a:endParaRPr lang="en-GB" baseline="0" dirty="0" smtClean="0"/>
          </a:p>
          <a:p>
            <a:r>
              <a:rPr lang="en-GB" b="1" baseline="0" dirty="0" smtClean="0"/>
              <a:t>You have to do this refactoring step </a:t>
            </a:r>
            <a:r>
              <a:rPr lang="en-GB" baseline="0" dirty="0" smtClean="0"/>
              <a:t>– or you end up with a mess.</a:t>
            </a:r>
            <a:endParaRPr lang="en-GB" dirty="0"/>
          </a:p>
        </p:txBody>
      </p:sp>
      <p:sp>
        <p:nvSpPr>
          <p:cNvPr id="4" name="Slide Number Placeholder 3"/>
          <p:cNvSpPr>
            <a:spLocks noGrp="1"/>
          </p:cNvSpPr>
          <p:nvPr>
            <p:ph type="sldNum" sz="quarter" idx="10"/>
          </p:nvPr>
        </p:nvSpPr>
        <p:spPr/>
        <p:txBody>
          <a:bodyPr/>
          <a:lstStyle/>
          <a:p>
            <a:fld id="{B5554492-4825-41A0-B233-78FF7842D21D}" type="slidenum">
              <a:rPr lang="en-GB" smtClean="0"/>
              <a:pPr/>
              <a:t>12</a:t>
            </a:fld>
            <a:endParaRPr lang="en-GB"/>
          </a:p>
        </p:txBody>
      </p:sp>
    </p:spTree>
    <p:extLst>
      <p:ext uri="{BB962C8B-B14F-4D97-AF65-F5344CB8AC3E}">
        <p14:creationId xmlns:p14="http://schemas.microsoft.com/office/powerpoint/2010/main" val="2779958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Tree>
    <p:extLst>
      <p:ext uri="{BB962C8B-B14F-4D97-AF65-F5344CB8AC3E}">
        <p14:creationId xmlns:p14="http://schemas.microsoft.com/office/powerpoint/2010/main" val="3178867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027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3409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Module Divider">
    <p:bg>
      <p:bgPr>
        <a:blipFill dpi="0" rotWithShape="1">
          <a:blip r:embed="rId2">
            <a:alphaModFix amt="35000"/>
            <a:lum/>
          </a:blip>
          <a:srcRect/>
          <a:stretch>
            <a:fillRect t="-8000" b="-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18037" y="0"/>
            <a:ext cx="6871901" cy="994172"/>
          </a:xfrm>
          <a:prstGeom prst="rect">
            <a:avLst/>
          </a:prstGeom>
        </p:spPr>
        <p:txBody>
          <a:bodyPr/>
          <a:lstStyle>
            <a:lvl1pPr>
              <a:defRPr b="1"/>
            </a:lvl1pPr>
          </a:lstStyle>
          <a:p>
            <a:r>
              <a:rPr lang="en-US" dirty="0" smtClean="0"/>
              <a:t>Click to edit Master title style</a:t>
            </a:r>
            <a:endParaRPr lang="en-GB" dirty="0"/>
          </a:p>
        </p:txBody>
      </p:sp>
      <p:sp>
        <p:nvSpPr>
          <p:cNvPr id="3" name="Content Placeholder 2"/>
          <p:cNvSpPr>
            <a:spLocks noGrp="1"/>
          </p:cNvSpPr>
          <p:nvPr>
            <p:ph idx="1"/>
          </p:nvPr>
        </p:nvSpPr>
        <p:spPr>
          <a:xfrm>
            <a:off x="628650" y="1369218"/>
            <a:ext cx="7886700" cy="3774281"/>
          </a:xfrm>
          <a:prstGeom prst="rect">
            <a:avLst/>
          </a:prstGeom>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34984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199502" y="1"/>
            <a:ext cx="6944497" cy="1278924"/>
          </a:xfrm>
          <a:prstGeom prst="rect">
            <a:avLst/>
          </a:prstGeom>
        </p:spPr>
        <p:txBody>
          <a:bodyPr/>
          <a:lstStyle/>
          <a:p>
            <a:r>
              <a:rPr lang="en-US" dirty="0" smtClean="0"/>
              <a:t>Click to edit Master title style</a:t>
            </a:r>
            <a:endParaRPr lang="en-GB" dirty="0"/>
          </a:p>
        </p:txBody>
      </p:sp>
      <p:sp>
        <p:nvSpPr>
          <p:cNvPr id="3" name="Content Placeholder 2"/>
          <p:cNvSpPr>
            <a:spLocks noGrp="1"/>
          </p:cNvSpPr>
          <p:nvPr>
            <p:ph idx="1"/>
          </p:nvPr>
        </p:nvSpPr>
        <p:spPr>
          <a:xfrm>
            <a:off x="628650" y="1594021"/>
            <a:ext cx="4833036" cy="294050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26" name="Picture 2" descr="http://theme-chat.com/wp-content/uploads/2015/04/dem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61686" y="1666380"/>
            <a:ext cx="3775753" cy="157071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4779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EEEEE"/>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0" y="4869656"/>
            <a:ext cx="413952" cy="273844"/>
          </a:xfrm>
          <a:prstGeom prst="rect">
            <a:avLst/>
          </a:prstGeom>
        </p:spPr>
        <p:txBody>
          <a:bodyPr/>
          <a:lstStyle>
            <a:lvl1pPr>
              <a:defRPr sz="900"/>
            </a:lvl1pPr>
          </a:lstStyle>
          <a:p>
            <a:fld id="{03AE6A65-97CD-4AB8-8018-F7484BFBDD9F}" type="slidenum">
              <a:rPr lang="en-GB" smtClean="0"/>
              <a:pPr/>
              <a:t>‹#›</a:t>
            </a:fld>
            <a:endParaRPr lang="en-GB" dirty="0"/>
          </a:p>
        </p:txBody>
      </p:sp>
    </p:spTree>
    <p:extLst>
      <p:ext uri="{BB962C8B-B14F-4D97-AF65-F5344CB8AC3E}">
        <p14:creationId xmlns:p14="http://schemas.microsoft.com/office/powerpoint/2010/main" val="99262524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0" r:id="rId3"/>
    <p:sldLayoutId id="2147483707" r:id="rId4"/>
    <p:sldLayoutId id="2147483708" r:id="rId5"/>
  </p:sldLayoutIdLst>
  <p:timing>
    <p:tnLst>
      <p:par>
        <p:cTn id="1" dur="indefinite" restart="never" nodeType="tmRoot"/>
      </p:par>
    </p:tnLst>
  </p:timing>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w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6.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microsoft.com/office/2007/relationships/hdphoto" Target="../media/hdphoto5.wdp"/><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6.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s>
</file>

<file path=ppt/slides/_rels/slide41.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8.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7.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50.emf"/><Relationship Id="rId11" Type="http://schemas.openxmlformats.org/officeDocument/2006/relationships/image" Target="../media/image56.emf"/><Relationship Id="rId5" Type="http://schemas.openxmlformats.org/officeDocument/2006/relationships/image" Target="../media/image49.emf"/><Relationship Id="rId10" Type="http://schemas.openxmlformats.org/officeDocument/2006/relationships/image" Target="../media/image55.emf"/><Relationship Id="rId4" Type="http://schemas.openxmlformats.org/officeDocument/2006/relationships/image" Target="../media/image48.emf"/><Relationship Id="rId9" Type="http://schemas.openxmlformats.org/officeDocument/2006/relationships/image" Target="../media/image53.emf"/></Relationships>
</file>

<file path=ppt/slides/_rels/slide4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1.emf"/><Relationship Id="rId7" Type="http://schemas.openxmlformats.org/officeDocument/2006/relationships/image" Target="../media/image57.emf"/><Relationship Id="rId2" Type="http://schemas.openxmlformats.org/officeDocument/2006/relationships/image" Target="../media/image47.emf"/><Relationship Id="rId1" Type="http://schemas.openxmlformats.org/officeDocument/2006/relationships/slideLayout" Target="../slideLayouts/slideLayout3.xml"/><Relationship Id="rId6" Type="http://schemas.openxmlformats.org/officeDocument/2006/relationships/image" Target="../media/image56.emf"/><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55.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approvaltests.sourceforge.net/"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hyperlink" Target="http://dontcodetired.com/blog/post/Beyond-Simple-Asserts-with-ApprovalTests.aspx" TargetMode="External"/><Relationship Id="rId4" Type="http://schemas.openxmlformats.org/officeDocument/2006/relationships/hyperlink" Target="https://github.com/approval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63388" y="841772"/>
            <a:ext cx="7817223" cy="1790700"/>
          </a:xfrm>
        </p:spPr>
        <p:txBody>
          <a:bodyPr/>
          <a:lstStyle/>
          <a:p>
            <a:r>
              <a:rPr lang="en-GB" dirty="0"/>
              <a:t>Test-driven Development </a:t>
            </a:r>
            <a:r>
              <a:rPr lang="en-GB" dirty="0" smtClean="0"/>
              <a:t>for SharePoint and </a:t>
            </a:r>
            <a:r>
              <a:rPr lang="en-GB" dirty="0"/>
              <a:t>Office </a:t>
            </a:r>
            <a:r>
              <a:rPr lang="en-GB" dirty="0" smtClean="0"/>
              <a:t>365</a:t>
            </a:r>
            <a:endParaRPr lang="en-GB" dirty="0"/>
          </a:p>
        </p:txBody>
      </p:sp>
      <p:sp>
        <p:nvSpPr>
          <p:cNvPr id="6" name="Subtitle 5"/>
          <p:cNvSpPr>
            <a:spLocks noGrp="1"/>
          </p:cNvSpPr>
          <p:nvPr>
            <p:ph type="subTitle" idx="1"/>
          </p:nvPr>
        </p:nvSpPr>
        <p:spPr>
          <a:xfrm>
            <a:off x="1295400" y="2941052"/>
            <a:ext cx="6858000" cy="1241822"/>
          </a:xfrm>
        </p:spPr>
        <p:txBody>
          <a:bodyPr/>
          <a:lstStyle/>
          <a:p>
            <a:r>
              <a:rPr lang="en-GB" sz="2800" dirty="0">
                <a:solidFill>
                  <a:schemeClr val="accent1"/>
                </a:solidFill>
              </a:rPr>
              <a:t>Bill </a:t>
            </a:r>
            <a:r>
              <a:rPr lang="en-GB" sz="2800" dirty="0" smtClean="0">
                <a:solidFill>
                  <a:schemeClr val="accent1"/>
                </a:solidFill>
              </a:rPr>
              <a:t>Ayers</a:t>
            </a:r>
            <a:endParaRPr lang="en-GB" sz="2800" dirty="0">
              <a:solidFill>
                <a:schemeClr val="accent1"/>
              </a:solidFill>
            </a:endParaRPr>
          </a:p>
        </p:txBody>
      </p:sp>
    </p:spTree>
    <p:extLst>
      <p:ext uri="{BB962C8B-B14F-4D97-AF65-F5344CB8AC3E}">
        <p14:creationId xmlns:p14="http://schemas.microsoft.com/office/powerpoint/2010/main" val="1436586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08" y="1416422"/>
            <a:ext cx="4068857" cy="1783977"/>
          </a:xfrm>
        </p:spPr>
        <p:txBody>
          <a:bodyPr/>
          <a:lstStyle/>
          <a:p>
            <a:r>
              <a:rPr lang="en-GB" sz="2000" dirty="0" smtClean="0"/>
              <a:t>For long-running projects, the tests may outlive the code…</a:t>
            </a:r>
            <a:endParaRPr lang="en-GB"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389156" y="1353176"/>
            <a:ext cx="7108017" cy="4401672"/>
          </a:xfrm>
          <a:prstGeom prst="rect">
            <a:avLst/>
          </a:prstGeom>
        </p:spPr>
      </p:pic>
    </p:spTree>
    <p:extLst>
      <p:ext uri="{BB962C8B-B14F-4D97-AF65-F5344CB8AC3E}">
        <p14:creationId xmlns:p14="http://schemas.microsoft.com/office/powerpoint/2010/main" val="4281639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GB" dirty="0"/>
              <a:t>Benefits of </a:t>
            </a:r>
            <a:r>
              <a:rPr lang="en-GB" dirty="0" smtClean="0"/>
              <a:t>TDD</a:t>
            </a:r>
            <a:r>
              <a:rPr lang="en-GB" dirty="0"/>
              <a:t/>
            </a:r>
            <a:br>
              <a:rPr lang="en-GB" dirty="0"/>
            </a:br>
            <a:endParaRPr lang="en-GB" dirty="0"/>
          </a:p>
        </p:txBody>
      </p:sp>
      <p:sp>
        <p:nvSpPr>
          <p:cNvPr id="2" name="Content Placeholder 1"/>
          <p:cNvSpPr>
            <a:spLocks noGrp="1"/>
          </p:cNvSpPr>
          <p:nvPr>
            <p:ph idx="1"/>
          </p:nvPr>
        </p:nvSpPr>
        <p:spPr/>
        <p:txBody>
          <a:bodyPr>
            <a:normAutofit fontScale="62500" lnSpcReduction="20000"/>
          </a:bodyPr>
          <a:lstStyle/>
          <a:p>
            <a:r>
              <a:rPr lang="en-GB" dirty="0" smtClean="0"/>
              <a:t>Bugs discovered faster</a:t>
            </a:r>
          </a:p>
          <a:p>
            <a:r>
              <a:rPr lang="en-GB" dirty="0" smtClean="0"/>
              <a:t>Better </a:t>
            </a:r>
            <a:r>
              <a:rPr lang="en-GB" dirty="0"/>
              <a:t>productivity (once the technique is learned)</a:t>
            </a:r>
          </a:p>
          <a:p>
            <a:r>
              <a:rPr lang="en-GB" dirty="0"/>
              <a:t>Safe refactoring results in better code </a:t>
            </a:r>
            <a:r>
              <a:rPr lang="en-GB" dirty="0" smtClean="0"/>
              <a:t>design</a:t>
            </a:r>
          </a:p>
          <a:p>
            <a:r>
              <a:rPr lang="en-GB" dirty="0" smtClean="0"/>
              <a:t>Cleaner design because enforces KISS and YAGNI</a:t>
            </a:r>
          </a:p>
          <a:p>
            <a:r>
              <a:rPr lang="en-GB" dirty="0" smtClean="0"/>
              <a:t>Tests improve </a:t>
            </a:r>
            <a:r>
              <a:rPr lang="en-GB" dirty="0"/>
              <a:t>code quality and confidence</a:t>
            </a:r>
          </a:p>
          <a:p>
            <a:r>
              <a:rPr lang="en-GB" dirty="0" smtClean="0"/>
              <a:t>Tests document </a:t>
            </a:r>
            <a:r>
              <a:rPr lang="en-GB" dirty="0"/>
              <a:t>the design</a:t>
            </a:r>
          </a:p>
          <a:p>
            <a:r>
              <a:rPr lang="en-GB" dirty="0" smtClean="0"/>
              <a:t>Easier to handle interruptions to “flow”</a:t>
            </a:r>
          </a:p>
          <a:p>
            <a:r>
              <a:rPr lang="en-GB" dirty="0" smtClean="0"/>
              <a:t>Incremental development</a:t>
            </a:r>
            <a:endParaRPr lang="en-GB" dirty="0"/>
          </a:p>
          <a:p>
            <a:r>
              <a:rPr lang="en-GB" dirty="0" smtClean="0"/>
              <a:t>Guarantees test coverage</a:t>
            </a:r>
          </a:p>
          <a:p>
            <a:r>
              <a:rPr lang="en-GB" dirty="0" smtClean="0"/>
              <a:t>Enables future maintenance and further development by ensuring existing functionality is maintained (tests)</a:t>
            </a:r>
          </a:p>
          <a:p>
            <a:r>
              <a:rPr lang="en-GB" dirty="0" smtClean="0"/>
              <a:t>Strangely hypnotic, especially if you are listening to progressive dance music ;-)</a:t>
            </a:r>
            <a:endParaRPr lang="en-GB" dirty="0"/>
          </a:p>
        </p:txBody>
      </p:sp>
      <p:pic>
        <p:nvPicPr>
          <p:cNvPr id="614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bwMode="auto">
          <a:xfrm>
            <a:off x="7215125" y="0"/>
            <a:ext cx="1928875" cy="1431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795726"/>
      </p:ext>
    </p:extLst>
  </p:cSld>
  <p:clrMapOvr>
    <a:masterClrMapping/>
  </p:clrMapOvr>
  <p:transition>
    <p:cover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C:\Users\Bill\AppData\Local\Microsoft\Windows\Temporary Internet Files\Content.IE5\HBM0H3DE\MC90021578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0102" y="1278858"/>
            <a:ext cx="2012133" cy="21569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GB" dirty="0"/>
              <a:t>Refactoring</a:t>
            </a:r>
          </a:p>
        </p:txBody>
      </p:sp>
      <p:sp>
        <p:nvSpPr>
          <p:cNvPr id="2" name="Content Placeholder 1"/>
          <p:cNvSpPr>
            <a:spLocks noGrp="1"/>
          </p:cNvSpPr>
          <p:nvPr>
            <p:ph idx="1"/>
          </p:nvPr>
        </p:nvSpPr>
        <p:spPr>
          <a:xfrm>
            <a:off x="628650" y="1017212"/>
            <a:ext cx="7886700" cy="3263504"/>
          </a:xfrm>
        </p:spPr>
        <p:txBody>
          <a:bodyPr>
            <a:normAutofit/>
          </a:bodyPr>
          <a:lstStyle/>
          <a:p>
            <a:r>
              <a:rPr lang="en-GB" dirty="0" smtClean="0"/>
              <a:t>Clean up variable and function names for clarity</a:t>
            </a:r>
          </a:p>
          <a:p>
            <a:r>
              <a:rPr lang="en-GB" dirty="0" smtClean="0"/>
              <a:t>Make code more concise</a:t>
            </a:r>
          </a:p>
          <a:p>
            <a:r>
              <a:rPr lang="en-GB" dirty="0" smtClean="0"/>
              <a:t>Remove spaghetti code</a:t>
            </a:r>
          </a:p>
          <a:p>
            <a:r>
              <a:rPr lang="en-GB" dirty="0" smtClean="0"/>
              <a:t>Remove duplicate code</a:t>
            </a:r>
          </a:p>
          <a:p>
            <a:r>
              <a:rPr lang="en-GB" dirty="0" smtClean="0"/>
              <a:t>Extract methods to avoid oversize methods</a:t>
            </a:r>
          </a:p>
          <a:p>
            <a:r>
              <a:rPr lang="en-GB" dirty="0" smtClean="0"/>
              <a:t>Keep re-running the tests as you re-factor</a:t>
            </a:r>
          </a:p>
          <a:p>
            <a:r>
              <a:rPr lang="en-GB" dirty="0" smtClean="0"/>
              <a:t>If test fails then Ctrl-Z, Ctrl-Z, Ctrl-Z …</a:t>
            </a:r>
            <a:endParaRPr lang="en-GB" dirty="0"/>
          </a:p>
          <a:p>
            <a:endParaRPr lang="en-GB" dirty="0"/>
          </a:p>
        </p:txBody>
      </p:sp>
      <p:pic>
        <p:nvPicPr>
          <p:cNvPr id="5123" name="Picture 3" descr="C:\Users\Bill\AppData\Local\Microsoft\Windows\Temporary Internet Files\Content.IE5\FVXI77B7\MC900112408[1].wm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0" t="50250" r="-2"/>
          <a:stretch/>
        </p:blipFill>
        <p:spPr bwMode="auto">
          <a:xfrm>
            <a:off x="3275856" y="4029912"/>
            <a:ext cx="3470295" cy="98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038841"/>
      </p:ext>
    </p:extLst>
  </p:cSld>
  <p:clrMapOvr>
    <a:masterClrMapping/>
  </p:clrMapOvr>
  <p:transition>
    <p:cover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Shopping List Story</a:t>
            </a:r>
            <a:endParaRPr lang="en-GB" dirty="0"/>
          </a:p>
        </p:txBody>
      </p:sp>
      <p:sp>
        <p:nvSpPr>
          <p:cNvPr id="7" name="Content Placeholder 2"/>
          <p:cNvSpPr>
            <a:spLocks noGrp="1"/>
          </p:cNvSpPr>
          <p:nvPr>
            <p:ph idx="1"/>
          </p:nvPr>
        </p:nvSpPr>
        <p:spPr/>
        <p:txBody>
          <a:bodyPr/>
          <a:lstStyle/>
          <a:p>
            <a:r>
              <a:rPr lang="en-GB" b="1" dirty="0" smtClean="0"/>
              <a:t>As a</a:t>
            </a:r>
            <a:r>
              <a:rPr lang="en-GB" dirty="0" smtClean="0"/>
              <a:t> team site user </a:t>
            </a:r>
          </a:p>
          <a:p>
            <a:r>
              <a:rPr lang="en-GB" b="1" dirty="0" smtClean="0"/>
              <a:t>I want </a:t>
            </a:r>
            <a:r>
              <a:rPr lang="en-GB" dirty="0" smtClean="0"/>
              <a:t>my shopping list visible on the home page </a:t>
            </a:r>
          </a:p>
          <a:p>
            <a:r>
              <a:rPr lang="en-GB" b="1" dirty="0" smtClean="0"/>
              <a:t>So that </a:t>
            </a:r>
            <a:r>
              <a:rPr lang="en-GB" dirty="0" smtClean="0"/>
              <a:t>I don’t forget stuff</a:t>
            </a:r>
          </a:p>
          <a:p>
            <a:endParaRPr lang="en-GB" dirty="0" smtClean="0"/>
          </a:p>
        </p:txBody>
      </p:sp>
      <p:sp>
        <p:nvSpPr>
          <p:cNvPr id="8" name="TextBox 7"/>
          <p:cNvSpPr txBox="1"/>
          <p:nvPr/>
        </p:nvSpPr>
        <p:spPr>
          <a:xfrm>
            <a:off x="547996" y="2654790"/>
            <a:ext cx="8265498" cy="1708160"/>
          </a:xfrm>
          <a:prstGeom prst="rect">
            <a:avLst/>
          </a:prstGeom>
          <a:noFill/>
        </p:spPr>
        <p:txBody>
          <a:bodyPr wrap="square" rtlCol="0">
            <a:spAutoFit/>
          </a:bodyPr>
          <a:lstStyle/>
          <a:p>
            <a:r>
              <a:rPr lang="en-GB" sz="2100" dirty="0"/>
              <a:t>Acceptance Criteria:</a:t>
            </a:r>
          </a:p>
          <a:p>
            <a:endParaRPr lang="en-GB" sz="1800" dirty="0"/>
          </a:p>
          <a:p>
            <a:pPr marL="342900" indent="-342900">
              <a:buFont typeface="Arial" pitchFamily="34" charset="0"/>
              <a:buChar char="•"/>
            </a:pPr>
            <a:r>
              <a:rPr lang="en-GB" sz="1800" dirty="0"/>
              <a:t>Does a shopping list panel appear on the home page?</a:t>
            </a:r>
          </a:p>
          <a:p>
            <a:pPr marL="342900" indent="-342900">
              <a:buFont typeface="Arial" pitchFamily="34" charset="0"/>
              <a:buChar char="•"/>
            </a:pPr>
            <a:r>
              <a:rPr lang="en-GB" sz="1800" dirty="0"/>
              <a:t>Does the panel show all items in the shopping list?</a:t>
            </a:r>
          </a:p>
          <a:p>
            <a:pPr marL="342900" indent="-342900">
              <a:buFont typeface="Arial" pitchFamily="34" charset="0"/>
              <a:buChar char="•"/>
            </a:pPr>
            <a:r>
              <a:rPr lang="en-GB" sz="1800" dirty="0"/>
              <a:t>Are the items sorted alphabetically</a:t>
            </a:r>
            <a:endParaRPr lang="en-GB" sz="1200" dirty="0"/>
          </a:p>
          <a:p>
            <a:endParaRPr lang="en-GB" sz="1200" dirty="0"/>
          </a:p>
        </p:txBody>
      </p:sp>
      <p:pic>
        <p:nvPicPr>
          <p:cNvPr id="3" name="Picture 2"/>
          <p:cNvPicPr>
            <a:picLocks noChangeAspect="1"/>
          </p:cNvPicPr>
          <p:nvPr/>
        </p:nvPicPr>
        <p:blipFill>
          <a:blip r:embed="rId3"/>
          <a:stretch>
            <a:fillRect/>
          </a:stretch>
        </p:blipFill>
        <p:spPr>
          <a:xfrm>
            <a:off x="5124800" y="-5156"/>
            <a:ext cx="4019200" cy="2693765"/>
          </a:xfrm>
          <a:prstGeom prst="rect">
            <a:avLst/>
          </a:prstGeom>
        </p:spPr>
      </p:pic>
    </p:spTree>
    <p:extLst>
      <p:ext uri="{BB962C8B-B14F-4D97-AF65-F5344CB8AC3E}">
        <p14:creationId xmlns:p14="http://schemas.microsoft.com/office/powerpoint/2010/main" val="1393912094"/>
      </p:ext>
    </p:extLst>
  </p:cSld>
  <p:clrMapOvr>
    <a:masterClrMapping/>
  </p:clrMapOvr>
  <p:transition>
    <p:cover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Demo: TDD – Introduction</a:t>
            </a:r>
            <a:endParaRPr lang="en-GB" dirty="0"/>
          </a:p>
        </p:txBody>
      </p:sp>
      <p:sp>
        <p:nvSpPr>
          <p:cNvPr id="4" name="Content Placeholder 3"/>
          <p:cNvSpPr>
            <a:spLocks noGrp="1"/>
          </p:cNvSpPr>
          <p:nvPr>
            <p:ph idx="1"/>
          </p:nvPr>
        </p:nvSpPr>
        <p:spPr/>
        <p:txBody>
          <a:bodyPr/>
          <a:lstStyle/>
          <a:p>
            <a:endParaRPr lang="en-GB"/>
          </a:p>
        </p:txBody>
      </p:sp>
    </p:spTree>
    <p:extLst>
      <p:ext uri="{BB962C8B-B14F-4D97-AF65-F5344CB8AC3E}">
        <p14:creationId xmlns:p14="http://schemas.microsoft.com/office/powerpoint/2010/main" val="724181855"/>
      </p:ext>
    </p:extLst>
  </p:cSld>
  <p:clrMapOvr>
    <a:masterClrMapping/>
  </p:clrMapOvr>
  <p:transition>
    <p:cover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DD_Demo_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1837" y="0"/>
            <a:ext cx="6858000" cy="5143500"/>
          </a:xfrm>
          <a:prstGeom prst="rect">
            <a:avLst/>
          </a:prstGeom>
        </p:spPr>
      </p:pic>
      <p:sp>
        <p:nvSpPr>
          <p:cNvPr id="5" name="Title 4"/>
          <p:cNvSpPr>
            <a:spLocks noGrp="1"/>
          </p:cNvSpPr>
          <p:nvPr>
            <p:ph type="title"/>
          </p:nvPr>
        </p:nvSpPr>
        <p:spPr/>
        <p:txBody>
          <a:bodyPr/>
          <a:lstStyle/>
          <a:p>
            <a:endParaRPr lang="en-GB"/>
          </a:p>
        </p:txBody>
      </p:sp>
      <p:sp>
        <p:nvSpPr>
          <p:cNvPr id="6" name="Content Placeholder 5"/>
          <p:cNvSpPr>
            <a:spLocks noGrp="1"/>
          </p:cNvSpPr>
          <p:nvPr>
            <p:ph idx="1"/>
          </p:nvPr>
        </p:nvSpPr>
        <p:spPr/>
        <p:txBody>
          <a:bodyPr/>
          <a:lstStyle/>
          <a:p>
            <a:endParaRPr lang="en-GB"/>
          </a:p>
        </p:txBody>
      </p:sp>
    </p:spTree>
    <p:extLst>
      <p:ext uri="{BB962C8B-B14F-4D97-AF65-F5344CB8AC3E}">
        <p14:creationId xmlns:p14="http://schemas.microsoft.com/office/powerpoint/2010/main" val="1975033186"/>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TDD hints and tips</a:t>
            </a:r>
            <a:endParaRPr lang="en-GB" dirty="0"/>
          </a:p>
        </p:txBody>
      </p:sp>
      <p:sp>
        <p:nvSpPr>
          <p:cNvPr id="3" name="Content Placeholder 2"/>
          <p:cNvSpPr>
            <a:spLocks noGrp="1"/>
          </p:cNvSpPr>
          <p:nvPr>
            <p:ph idx="1"/>
          </p:nvPr>
        </p:nvSpPr>
        <p:spPr/>
        <p:txBody>
          <a:bodyPr>
            <a:normAutofit lnSpcReduction="10000"/>
          </a:bodyPr>
          <a:lstStyle/>
          <a:p>
            <a:r>
              <a:rPr lang="en-GB" dirty="0" smtClean="0"/>
              <a:t>Beware excessive use of mocks</a:t>
            </a:r>
          </a:p>
          <a:p>
            <a:r>
              <a:rPr lang="en-GB" dirty="0" smtClean="0"/>
              <a:t>You don’t have to get everything right from the get-go</a:t>
            </a:r>
          </a:p>
          <a:p>
            <a:r>
              <a:rPr lang="en-GB" dirty="0" smtClean="0"/>
              <a:t>Don’t write meaningless tests – e.g. testing library functions, constructors, language features</a:t>
            </a:r>
          </a:p>
          <a:p>
            <a:r>
              <a:rPr lang="en-GB" dirty="0" smtClean="0"/>
              <a:t>Think of tests as a design tool</a:t>
            </a:r>
          </a:p>
          <a:p>
            <a:r>
              <a:rPr lang="en-GB" dirty="0" smtClean="0"/>
              <a:t>Fake it ‘til you make it</a:t>
            </a:r>
          </a:p>
          <a:p>
            <a:r>
              <a:rPr lang="en-GB" dirty="0" smtClean="0"/>
              <a:t>Tests are like pitons when climbing. You drive in the pitons above your head as you go – Kent Beck</a:t>
            </a:r>
          </a:p>
        </p:txBody>
      </p:sp>
    </p:spTree>
    <p:extLst>
      <p:ext uri="{BB962C8B-B14F-4D97-AF65-F5344CB8AC3E}">
        <p14:creationId xmlns:p14="http://schemas.microsoft.com/office/powerpoint/2010/main" val="1724114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96" y="696478"/>
            <a:ext cx="6692070" cy="4467560"/>
          </a:xfrm>
          <a:prstGeom prst="rect">
            <a:avLst/>
          </a:prstGeom>
        </p:spPr>
      </p:pic>
      <p:sp>
        <p:nvSpPr>
          <p:cNvPr id="61443" name="Title 3"/>
          <p:cNvSpPr>
            <a:spLocks noGrp="1"/>
          </p:cNvSpPr>
          <p:nvPr>
            <p:ph type="title"/>
          </p:nvPr>
        </p:nvSpPr>
        <p:spPr/>
        <p:txBody>
          <a:bodyPr/>
          <a:lstStyle/>
          <a:p>
            <a:pPr eaLnBrk="1" hangingPunct="1"/>
            <a:r>
              <a:rPr lang="en-GB" altLang="en-US" dirty="0" smtClean="0"/>
              <a:t>Time for TDD</a:t>
            </a:r>
          </a:p>
        </p:txBody>
      </p:sp>
      <p:sp>
        <p:nvSpPr>
          <p:cNvPr id="4" name="Content Placeholder 3"/>
          <p:cNvSpPr>
            <a:spLocks noGrp="1"/>
          </p:cNvSpPr>
          <p:nvPr>
            <p:ph idx="1"/>
          </p:nvPr>
        </p:nvSpPr>
        <p:spPr/>
        <p:txBody>
          <a:bodyPr/>
          <a:lstStyle/>
          <a:p>
            <a:endParaRPr lang="en-GB"/>
          </a:p>
        </p:txBody>
      </p:sp>
    </p:spTree>
    <p:extLst>
      <p:ext uri="{BB962C8B-B14F-4D97-AF65-F5344CB8AC3E}">
        <p14:creationId xmlns:p14="http://schemas.microsoft.com/office/powerpoint/2010/main" val="3460674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itle 3"/>
          <p:cNvSpPr>
            <a:spLocks noGrp="1"/>
          </p:cNvSpPr>
          <p:nvPr>
            <p:ph type="title"/>
          </p:nvPr>
        </p:nvSpPr>
        <p:spPr/>
        <p:txBody>
          <a:bodyPr/>
          <a:lstStyle/>
          <a:p>
            <a:pPr eaLnBrk="1" hangingPunct="1"/>
            <a:r>
              <a:rPr lang="en-GB" altLang="en-US" dirty="0" smtClean="0"/>
              <a:t>Time for TDD</a:t>
            </a:r>
          </a:p>
        </p:txBody>
      </p:sp>
      <p:sp>
        <p:nvSpPr>
          <p:cNvPr id="3" name="Content Placeholder 2"/>
          <p:cNvSpPr>
            <a:spLocks noGrp="1"/>
          </p:cNvSpPr>
          <p:nvPr>
            <p:ph idx="1"/>
          </p:nvPr>
        </p:nvSpPr>
        <p:spPr/>
        <p:txBody>
          <a:bodyPr/>
          <a:lstStyle/>
          <a:p>
            <a:endParaRPr lang="en-GB"/>
          </a:p>
        </p:txBody>
      </p:sp>
      <p:pic>
        <p:nvPicPr>
          <p:cNvPr id="6" name="TD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9623" y="735546"/>
            <a:ext cx="6696743" cy="4464495"/>
          </a:xfrm>
          <a:prstGeom prst="rect">
            <a:avLst/>
          </a:prstGeom>
        </p:spPr>
      </p:pic>
    </p:spTree>
    <p:extLst>
      <p:ext uri="{BB962C8B-B14F-4D97-AF65-F5344CB8AC3E}">
        <p14:creationId xmlns:p14="http://schemas.microsoft.com/office/powerpoint/2010/main" val="492494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7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GB" dirty="0"/>
              <a:t>Drawbacks</a:t>
            </a:r>
            <a:br>
              <a:rPr lang="en-GB" dirty="0"/>
            </a:br>
            <a:endParaRPr lang="en-GB" dirty="0"/>
          </a:p>
        </p:txBody>
      </p:sp>
      <p:sp>
        <p:nvSpPr>
          <p:cNvPr id="2" name="Content Placeholder 1"/>
          <p:cNvSpPr>
            <a:spLocks noGrp="1"/>
          </p:cNvSpPr>
          <p:nvPr>
            <p:ph idx="1"/>
          </p:nvPr>
        </p:nvSpPr>
        <p:spPr/>
        <p:txBody>
          <a:bodyPr>
            <a:normAutofit fontScale="85000" lnSpcReduction="20000"/>
          </a:bodyPr>
          <a:lstStyle/>
          <a:p>
            <a:r>
              <a:rPr lang="en-GB" dirty="0"/>
              <a:t>Not a silver bullet</a:t>
            </a:r>
          </a:p>
          <a:p>
            <a:r>
              <a:rPr lang="en-GB" dirty="0" smtClean="0"/>
              <a:t>Can </a:t>
            </a:r>
            <a:r>
              <a:rPr lang="en-GB" dirty="0"/>
              <a:t>be difficult to maintain </a:t>
            </a:r>
            <a:r>
              <a:rPr lang="en-GB" dirty="0" smtClean="0"/>
              <a:t>discipline under </a:t>
            </a:r>
            <a:r>
              <a:rPr lang="en-GB" dirty="0"/>
              <a:t>pressure</a:t>
            </a:r>
          </a:p>
          <a:p>
            <a:r>
              <a:rPr lang="en-GB" dirty="0"/>
              <a:t>Difficult in brownfield development</a:t>
            </a:r>
          </a:p>
          <a:p>
            <a:r>
              <a:rPr lang="en-GB" dirty="0"/>
              <a:t>Difficult without management </a:t>
            </a:r>
            <a:r>
              <a:rPr lang="en-GB" dirty="0" smtClean="0"/>
              <a:t>support</a:t>
            </a:r>
          </a:p>
          <a:p>
            <a:r>
              <a:rPr lang="en-GB" dirty="0" smtClean="0"/>
              <a:t>Cost </a:t>
            </a:r>
            <a:r>
              <a:rPr lang="en-GB" dirty="0"/>
              <a:t>of maintaining </a:t>
            </a:r>
            <a:r>
              <a:rPr lang="en-GB" dirty="0" smtClean="0"/>
              <a:t>tests</a:t>
            </a:r>
          </a:p>
          <a:p>
            <a:r>
              <a:rPr lang="en-GB" dirty="0" smtClean="0"/>
              <a:t>Can be abused as a quality metric (number of tests)</a:t>
            </a:r>
          </a:p>
          <a:p>
            <a:r>
              <a:rPr lang="en-GB" dirty="0"/>
              <a:t>False sense of </a:t>
            </a:r>
            <a:r>
              <a:rPr lang="en-GB" dirty="0" smtClean="0"/>
              <a:t>security</a:t>
            </a:r>
          </a:p>
          <a:p>
            <a:r>
              <a:rPr lang="en-GB" dirty="0" smtClean="0"/>
              <a:t>Not all development is equally suited to TDD</a:t>
            </a:r>
          </a:p>
          <a:p>
            <a:r>
              <a:rPr lang="en-GB" dirty="0" smtClean="0"/>
              <a:t>Not appropriate for spikes or other non-production code</a:t>
            </a:r>
          </a:p>
          <a:p>
            <a:r>
              <a:rPr lang="en-GB" dirty="0" smtClean="0"/>
              <a:t>Not all code is easy to test (e.g. SharePoint!)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084" y="0"/>
            <a:ext cx="2672916" cy="2116806"/>
          </a:xfrm>
          <a:prstGeom prst="rect">
            <a:avLst/>
          </a:prstGeom>
        </p:spPr>
      </p:pic>
      <p:sp>
        <p:nvSpPr>
          <p:cNvPr id="5" name="TextBox 4"/>
          <p:cNvSpPr txBox="1"/>
          <p:nvPr/>
        </p:nvSpPr>
        <p:spPr>
          <a:xfrm>
            <a:off x="8683618" y="4912668"/>
            <a:ext cx="460382" cy="230832"/>
          </a:xfrm>
          <a:prstGeom prst="rect">
            <a:avLst/>
          </a:prstGeom>
          <a:noFill/>
        </p:spPr>
        <p:txBody>
          <a:bodyPr wrap="none" rtlCol="0">
            <a:spAutoFit/>
          </a:bodyPr>
          <a:lstStyle/>
          <a:p>
            <a:r>
              <a:rPr lang="en-GB" sz="900" dirty="0" smtClean="0"/>
              <a:t>RAID</a:t>
            </a:r>
            <a:endParaRPr lang="en-GB" sz="900" dirty="0"/>
          </a:p>
        </p:txBody>
      </p:sp>
    </p:spTree>
    <p:extLst>
      <p:ext uri="{BB962C8B-B14F-4D97-AF65-F5344CB8AC3E}">
        <p14:creationId xmlns:p14="http://schemas.microsoft.com/office/powerpoint/2010/main" val="109508774"/>
      </p:ext>
    </p:extLst>
  </p:cSld>
  <p:clrMapOvr>
    <a:masterClrMapping/>
  </p:clrMapOvr>
  <p:transition>
    <p:cover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681" y="80270"/>
            <a:ext cx="8006266" cy="644708"/>
          </a:xfrm>
          <a:prstGeom prst="rect">
            <a:avLst/>
          </a:prstGeom>
        </p:spPr>
      </p:pic>
      <p:pic>
        <p:nvPicPr>
          <p:cNvPr id="4" name="Picture 2" descr="Dell Software_Dell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1644" y="3360868"/>
            <a:ext cx="2115741" cy="87987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 name="Picture 4" descr="Pyramid Analytic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2345" y="2480294"/>
            <a:ext cx="2414339" cy="60033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5" descr="application_performan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9117" y="2397291"/>
            <a:ext cx="1450181" cy="89296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6203" y="3445246"/>
            <a:ext cx="2647950" cy="45481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07000" y="1505344"/>
            <a:ext cx="2361010" cy="56554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233" y="2644047"/>
            <a:ext cx="2015728" cy="826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2"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99543" y="4307044"/>
            <a:ext cx="2813941" cy="57771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67417" y="4412270"/>
            <a:ext cx="1441088" cy="472487"/>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27142" y="2530712"/>
            <a:ext cx="1180890" cy="526483"/>
          </a:xfrm>
          <a:prstGeom prst="rect">
            <a:avLst/>
          </a:prstGeom>
        </p:spPr>
      </p:pic>
      <p:pic>
        <p:nvPicPr>
          <p:cNvPr id="18" name="Picture 6" descr="MSFT_logo_c_C-Gray_D"/>
          <p:cNvPicPr>
            <a:picLocks noChangeAspect="1" noChangeArrowheads="1"/>
          </p:cNvPicPr>
          <p:nvPr/>
        </p:nvPicPr>
        <p:blipFill>
          <a:blip r:embed="rId12" cstate="print">
            <a:extLst>
              <a:ext uri="{28A0092B-C50C-407E-A947-70E740481C1C}">
                <a14:useLocalDpi xmlns:a14="http://schemas.microsoft.com/office/drawing/2010/main" val="0"/>
              </a:ext>
            </a:extLst>
          </a:blip>
          <a:srcRect l="9966" t="24782" r="10736" b="25998"/>
          <a:stretch>
            <a:fillRect/>
          </a:stretch>
        </p:blipFill>
        <p:spPr bwMode="auto">
          <a:xfrm>
            <a:off x="277246" y="917564"/>
            <a:ext cx="5619377" cy="128249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35588" y="168175"/>
            <a:ext cx="3011222" cy="104701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1"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7787" y="3614472"/>
            <a:ext cx="2332126" cy="89571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6" name="Picture 2" descr="pas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17642" y="4528570"/>
            <a:ext cx="826069" cy="60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Tree>
    <p:extLst>
      <p:ext uri="{BB962C8B-B14F-4D97-AF65-F5344CB8AC3E}">
        <p14:creationId xmlns:p14="http://schemas.microsoft.com/office/powerpoint/2010/main" val="1965741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Costs and Benefits</a:t>
            </a:r>
            <a:endParaRPr lang="en-GB"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61686832"/>
              </p:ext>
            </p:extLst>
          </p:nvPr>
        </p:nvGraphicFramePr>
        <p:xfrm>
          <a:off x="628650" y="1370013"/>
          <a:ext cx="7886700" cy="326231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3747248" y="4928056"/>
            <a:ext cx="6209824" cy="215444"/>
          </a:xfrm>
          <a:prstGeom prst="rect">
            <a:avLst/>
          </a:prstGeom>
          <a:noFill/>
        </p:spPr>
        <p:txBody>
          <a:bodyPr wrap="square" rtlCol="0">
            <a:spAutoFit/>
          </a:bodyPr>
          <a:lstStyle/>
          <a:p>
            <a:r>
              <a:rPr lang="en-GB" sz="800" dirty="0"/>
              <a:t>http://blog.stevensanderson.com/2009/11/04/selective-unit-testing-costs-and-benefits/</a:t>
            </a:r>
          </a:p>
        </p:txBody>
      </p:sp>
    </p:spTree>
    <p:extLst>
      <p:ext uri="{BB962C8B-B14F-4D97-AF65-F5344CB8AC3E}">
        <p14:creationId xmlns:p14="http://schemas.microsoft.com/office/powerpoint/2010/main" val="29187871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6850" y="951569"/>
            <a:ext cx="5508612" cy="417323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 name="Title 1"/>
          <p:cNvSpPr>
            <a:spLocks noGrp="1"/>
          </p:cNvSpPr>
          <p:nvPr>
            <p:ph type="title"/>
          </p:nvPr>
        </p:nvSpPr>
        <p:spPr/>
        <p:txBody>
          <a:bodyPr>
            <a:normAutofit/>
          </a:bodyPr>
          <a:lstStyle/>
          <a:p>
            <a:pPr algn="l"/>
            <a:r>
              <a:rPr lang="en-GB" dirty="0" smtClean="0"/>
              <a:t>Danger : Trivial Test Anti-pattern</a:t>
            </a:r>
            <a:endParaRPr lang="en-GB" dirty="0"/>
          </a:p>
        </p:txBody>
      </p:sp>
      <p:sp>
        <p:nvSpPr>
          <p:cNvPr id="4" name="TextBox 3"/>
          <p:cNvSpPr txBox="1"/>
          <p:nvPr/>
        </p:nvSpPr>
        <p:spPr>
          <a:xfrm>
            <a:off x="1844697" y="992909"/>
            <a:ext cx="5238582" cy="4131900"/>
          </a:xfrm>
          <a:prstGeom prst="rect">
            <a:avLst/>
          </a:prstGeom>
          <a:noFill/>
        </p:spPr>
        <p:txBody>
          <a:bodyPr wrap="square" rtlCol="0">
            <a:spAutoFit/>
          </a:bodyPr>
          <a:lstStyle/>
          <a:p>
            <a:r>
              <a:rPr lang="en-GB" sz="1050" b="1" dirty="0"/>
              <a:t>Presenter</a:t>
            </a:r>
            <a:r>
              <a:rPr lang="en-GB" sz="1050" dirty="0"/>
              <a:t>:</a:t>
            </a:r>
          </a:p>
          <a:p>
            <a:endParaRPr lang="en-GB" sz="1050" dirty="0"/>
          </a:p>
          <a:p>
            <a:r>
              <a:rPr lang="en-GB" sz="1050" dirty="0">
                <a:latin typeface="Consolas" panose="020B0609020204030204" pitchFamily="49" charset="0"/>
                <a:cs typeface="Consolas" panose="020B0609020204030204" pitchFamily="49" charset="0"/>
              </a:rPr>
              <a:t>string </a:t>
            </a:r>
            <a:r>
              <a:rPr lang="en-GB" sz="1050" dirty="0" err="1">
                <a:latin typeface="Consolas" panose="020B0609020204030204" pitchFamily="49" charset="0"/>
                <a:cs typeface="Consolas" panose="020B0609020204030204" pitchFamily="49" charset="0"/>
              </a:rPr>
              <a:t>ShowMessage</a:t>
            </a:r>
            <a:r>
              <a:rPr lang="en-GB" sz="1050" dirty="0">
                <a:latin typeface="Consolas" panose="020B0609020204030204" pitchFamily="49" charset="0"/>
                <a:cs typeface="Consolas" panose="020B0609020204030204" pitchFamily="49" charset="0"/>
              </a:rPr>
              <a:t>(string message, string name)</a:t>
            </a:r>
          </a:p>
          <a:p>
            <a:r>
              <a:rPr lang="en-GB" sz="1050" dirty="0">
                <a:latin typeface="Consolas" panose="020B0609020204030204" pitchFamily="49" charset="0"/>
                <a:cs typeface="Consolas" panose="020B0609020204030204" pitchFamily="49" charset="0"/>
              </a:rPr>
              <a:t>{</a:t>
            </a:r>
          </a:p>
          <a:p>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messageresult</a:t>
            </a:r>
            <a:r>
              <a:rPr lang="en-GB" sz="1050" dirty="0">
                <a:latin typeface="Consolas" panose="020B0609020204030204" pitchFamily="49" charset="0"/>
                <a:cs typeface="Consolas" panose="020B0609020204030204" pitchFamily="49" charset="0"/>
              </a:rPr>
              <a:t> = message + “ “ + name;</a:t>
            </a:r>
          </a:p>
          <a:p>
            <a:r>
              <a:rPr lang="en-GB" sz="1050" dirty="0">
                <a:latin typeface="Consolas" panose="020B0609020204030204" pitchFamily="49" charset="0"/>
                <a:cs typeface="Consolas" panose="020B0609020204030204" pitchFamily="49" charset="0"/>
              </a:rPr>
              <a:t>  </a:t>
            </a:r>
            <a:r>
              <a:rPr lang="en-GB" sz="1050" dirty="0" smtClean="0">
                <a:latin typeface="Consolas" panose="020B0609020204030204" pitchFamily="49" charset="0"/>
                <a:cs typeface="Consolas" panose="020B0609020204030204" pitchFamily="49" charset="0"/>
              </a:rPr>
              <a:t>return </a:t>
            </a:r>
            <a:r>
              <a:rPr lang="en-GB" sz="1050" dirty="0" err="1">
                <a:latin typeface="Consolas" panose="020B0609020204030204" pitchFamily="49" charset="0"/>
                <a:cs typeface="Consolas" panose="020B0609020204030204" pitchFamily="49" charset="0"/>
              </a:rPr>
              <a:t>messageresult</a:t>
            </a:r>
            <a:r>
              <a:rPr lang="en-GB" sz="1050" dirty="0">
                <a:latin typeface="Consolas" panose="020B0609020204030204" pitchFamily="49" charset="0"/>
                <a:cs typeface="Consolas" panose="020B0609020204030204" pitchFamily="49" charset="0"/>
              </a:rPr>
              <a:t>;</a:t>
            </a:r>
          </a:p>
          <a:p>
            <a:r>
              <a:rPr lang="en-GB" sz="1050" dirty="0">
                <a:latin typeface="Consolas" panose="020B0609020204030204" pitchFamily="49" charset="0"/>
                <a:cs typeface="Consolas" panose="020B0609020204030204" pitchFamily="49" charset="0"/>
              </a:rPr>
              <a:t>}</a:t>
            </a:r>
          </a:p>
          <a:p>
            <a:endParaRPr lang="en-GB" sz="1050" dirty="0"/>
          </a:p>
          <a:p>
            <a:r>
              <a:rPr lang="en-GB" sz="1050" b="1" dirty="0"/>
              <a:t>View</a:t>
            </a:r>
            <a:r>
              <a:rPr lang="en-GB" sz="1050" dirty="0"/>
              <a:t>:</a:t>
            </a:r>
          </a:p>
          <a:p>
            <a:endParaRPr lang="en-GB" sz="1050" dirty="0"/>
          </a:p>
          <a:p>
            <a:r>
              <a:rPr lang="en-GB" sz="1050" dirty="0">
                <a:latin typeface="Consolas" panose="020B0609020204030204" pitchFamily="49" charset="0"/>
                <a:cs typeface="Consolas" panose="020B0609020204030204" pitchFamily="49" charset="0"/>
              </a:rPr>
              <a:t>Void </a:t>
            </a:r>
            <a:r>
              <a:rPr lang="en-GB" sz="1050" dirty="0" err="1">
                <a:latin typeface="Consolas" panose="020B0609020204030204" pitchFamily="49" charset="0"/>
                <a:cs typeface="Consolas" panose="020B0609020204030204" pitchFamily="49" charset="0"/>
              </a:rPr>
              <a:t>RenderContents</a:t>
            </a:r>
            <a:r>
              <a:rPr lang="en-GB" sz="1050" dirty="0">
                <a:latin typeface="Consolas" panose="020B0609020204030204" pitchFamily="49" charset="0"/>
                <a:cs typeface="Consolas" panose="020B0609020204030204" pitchFamily="49" charset="0"/>
              </a:rPr>
              <a:t>(..)</a:t>
            </a:r>
          </a:p>
          <a:p>
            <a:r>
              <a:rPr lang="en-GB" sz="1050" dirty="0">
                <a:latin typeface="Consolas" panose="020B0609020204030204" pitchFamily="49" charset="0"/>
                <a:cs typeface="Consolas" panose="020B0609020204030204" pitchFamily="49" charset="0"/>
              </a:rPr>
              <a:t>{</a:t>
            </a:r>
          </a:p>
          <a:p>
            <a:r>
              <a:rPr lang="en-GB" sz="1050" dirty="0" smtClean="0">
                <a:latin typeface="Consolas" panose="020B0609020204030204" pitchFamily="49" charset="0"/>
                <a:cs typeface="Consolas" panose="020B0609020204030204" pitchFamily="49" charset="0"/>
              </a:rPr>
              <a:t>  String </a:t>
            </a:r>
            <a:r>
              <a:rPr lang="en-GB" sz="1050" dirty="0">
                <a:latin typeface="Consolas" panose="020B0609020204030204" pitchFamily="49" charset="0"/>
                <a:cs typeface="Consolas" panose="020B0609020204030204" pitchFamily="49" charset="0"/>
              </a:rPr>
              <a:t>message = </a:t>
            </a:r>
            <a:r>
              <a:rPr lang="en-GB" sz="1050" dirty="0" err="1" smtClean="0">
                <a:latin typeface="Consolas" panose="020B0609020204030204" pitchFamily="49" charset="0"/>
                <a:cs typeface="Consolas" panose="020B0609020204030204" pitchFamily="49" charset="0"/>
              </a:rPr>
              <a:t>presenter.ShowMessage</a:t>
            </a:r>
            <a:r>
              <a:rPr lang="en-GB" sz="1050" dirty="0">
                <a:latin typeface="Consolas" panose="020B0609020204030204" pitchFamily="49" charset="0"/>
                <a:cs typeface="Consolas" panose="020B0609020204030204" pitchFamily="49" charset="0"/>
              </a:rPr>
              <a:t>(“Hello, “, </a:t>
            </a:r>
            <a:r>
              <a:rPr lang="en-GB" sz="1050" dirty="0" smtClean="0">
                <a:latin typeface="Consolas" panose="020B0609020204030204" pitchFamily="49" charset="0"/>
                <a:cs typeface="Consolas" panose="020B0609020204030204" pitchFamily="49" charset="0"/>
              </a:rPr>
              <a:t>        	</a:t>
            </a:r>
            <a:r>
              <a:rPr lang="en-GB" sz="1050" dirty="0" err="1" smtClean="0">
                <a:latin typeface="Consolas" panose="020B0609020204030204" pitchFamily="49" charset="0"/>
                <a:cs typeface="Consolas" panose="020B0609020204030204" pitchFamily="49" charset="0"/>
              </a:rPr>
              <a:t>SPContext.Current.User.Name</a:t>
            </a:r>
            <a:r>
              <a:rPr lang="en-GB" sz="1050" dirty="0">
                <a:latin typeface="Consolas" panose="020B0609020204030204" pitchFamily="49" charset="0"/>
                <a:cs typeface="Consolas" panose="020B0609020204030204" pitchFamily="49" charset="0"/>
              </a:rPr>
              <a:t>);</a:t>
            </a:r>
          </a:p>
          <a:p>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textwriter.write</a:t>
            </a:r>
            <a:r>
              <a:rPr lang="en-GB" sz="1050" dirty="0">
                <a:latin typeface="Consolas" panose="020B0609020204030204" pitchFamily="49" charset="0"/>
                <a:cs typeface="Consolas" panose="020B0609020204030204" pitchFamily="49" charset="0"/>
              </a:rPr>
              <a:t>(“&lt;h1&gt;” + message + “&lt;/h1&gt;”);</a:t>
            </a:r>
          </a:p>
          <a:p>
            <a:r>
              <a:rPr lang="en-GB" sz="1050" dirty="0">
                <a:latin typeface="Consolas" panose="020B0609020204030204" pitchFamily="49" charset="0"/>
                <a:cs typeface="Consolas" panose="020B0609020204030204" pitchFamily="49" charset="0"/>
              </a:rPr>
              <a:t>}</a:t>
            </a:r>
          </a:p>
          <a:p>
            <a:endParaRPr lang="en-GB" sz="1050" dirty="0"/>
          </a:p>
          <a:p>
            <a:r>
              <a:rPr lang="en-GB" sz="1050" b="1" dirty="0"/>
              <a:t>Test class:</a:t>
            </a:r>
          </a:p>
          <a:p>
            <a:r>
              <a:rPr lang="en-GB" sz="1050" dirty="0">
                <a:latin typeface="Consolas" panose="020B0609020204030204" pitchFamily="49" charset="0"/>
                <a:cs typeface="Consolas" panose="020B0609020204030204" pitchFamily="49" charset="0"/>
              </a:rPr>
              <a:t>[</a:t>
            </a:r>
            <a:r>
              <a:rPr lang="en-GB" sz="1050" dirty="0" err="1">
                <a:latin typeface="Consolas" panose="020B0609020204030204" pitchFamily="49" charset="0"/>
                <a:cs typeface="Consolas" panose="020B0609020204030204" pitchFamily="49" charset="0"/>
              </a:rPr>
              <a:t>TestMethod</a:t>
            </a:r>
            <a:r>
              <a:rPr lang="en-GB" sz="1050" dirty="0">
                <a:latin typeface="Consolas" panose="020B0609020204030204" pitchFamily="49" charset="0"/>
                <a:cs typeface="Consolas" panose="020B0609020204030204" pitchFamily="49" charset="0"/>
              </a:rPr>
              <a:t>]</a:t>
            </a:r>
          </a:p>
          <a:p>
            <a:r>
              <a:rPr lang="en-GB" sz="1050" dirty="0">
                <a:latin typeface="Consolas" panose="020B0609020204030204" pitchFamily="49" charset="0"/>
                <a:cs typeface="Consolas" panose="020B0609020204030204" pitchFamily="49" charset="0"/>
              </a:rPr>
              <a:t>Void </a:t>
            </a:r>
            <a:r>
              <a:rPr lang="en-GB" sz="1050" dirty="0" err="1">
                <a:latin typeface="Consolas" panose="020B0609020204030204" pitchFamily="49" charset="0"/>
                <a:cs typeface="Consolas" panose="020B0609020204030204" pitchFamily="49" charset="0"/>
              </a:rPr>
              <a:t>ShowMessage_returns_correct_message_string</a:t>
            </a:r>
            <a:r>
              <a:rPr lang="en-GB" sz="1050" dirty="0">
                <a:latin typeface="Consolas" panose="020B0609020204030204" pitchFamily="49" charset="0"/>
                <a:cs typeface="Consolas" panose="020B0609020204030204" pitchFamily="49" charset="0"/>
              </a:rPr>
              <a:t>()</a:t>
            </a:r>
          </a:p>
          <a:p>
            <a:r>
              <a:rPr lang="en-GB" sz="1050" dirty="0">
                <a:latin typeface="Consolas" panose="020B0609020204030204" pitchFamily="49" charset="0"/>
                <a:cs typeface="Consolas" panose="020B0609020204030204" pitchFamily="49" charset="0"/>
              </a:rPr>
              <a:t>{</a:t>
            </a:r>
          </a:p>
          <a:p>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var</a:t>
            </a:r>
            <a:r>
              <a:rPr lang="en-GB" sz="1050" dirty="0">
                <a:latin typeface="Consolas" panose="020B0609020204030204" pitchFamily="49" charset="0"/>
                <a:cs typeface="Consolas" panose="020B0609020204030204" pitchFamily="49" charset="0"/>
              </a:rPr>
              <a:t> presenter = new Presenter(_</a:t>
            </a:r>
            <a:r>
              <a:rPr lang="en-GB" sz="1050" dirty="0" err="1">
                <a:latin typeface="Consolas" panose="020B0609020204030204" pitchFamily="49" charset="0"/>
                <a:cs typeface="Consolas" panose="020B0609020204030204" pitchFamily="49" charset="0"/>
              </a:rPr>
              <a:t>fakeView</a:t>
            </a:r>
            <a:r>
              <a:rPr lang="en-GB" sz="1050" dirty="0">
                <a:latin typeface="Consolas" panose="020B0609020204030204" pitchFamily="49" charset="0"/>
                <a:cs typeface="Consolas" panose="020B0609020204030204" pitchFamily="49" charset="0"/>
              </a:rPr>
              <a:t>);</a:t>
            </a:r>
          </a:p>
          <a:p>
            <a:r>
              <a:rPr lang="en-GB" sz="1050" dirty="0">
                <a:latin typeface="Consolas" panose="020B0609020204030204" pitchFamily="49" charset="0"/>
                <a:cs typeface="Consolas" panose="020B0609020204030204" pitchFamily="49" charset="0"/>
              </a:rPr>
              <a:t>  string actual = </a:t>
            </a:r>
            <a:r>
              <a:rPr lang="en-GB" sz="1050" dirty="0" err="1">
                <a:latin typeface="Consolas" panose="020B0609020204030204" pitchFamily="49" charset="0"/>
                <a:cs typeface="Consolas" panose="020B0609020204030204" pitchFamily="49" charset="0"/>
              </a:rPr>
              <a:t>presenter.ShowMessage</a:t>
            </a:r>
            <a:r>
              <a:rPr lang="en-GB" sz="1050" dirty="0">
                <a:latin typeface="Consolas" panose="020B0609020204030204" pitchFamily="49" charset="0"/>
                <a:cs typeface="Consolas" panose="020B0609020204030204" pitchFamily="49" charset="0"/>
              </a:rPr>
              <a:t>(“Hello,”, “Bill”);</a:t>
            </a:r>
          </a:p>
          <a:p>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Assert.AreEqual</a:t>
            </a:r>
            <a:r>
              <a:rPr lang="en-GB" sz="1050" dirty="0">
                <a:latin typeface="Consolas" panose="020B0609020204030204" pitchFamily="49" charset="0"/>
                <a:cs typeface="Consolas" panose="020B0609020204030204" pitchFamily="49" charset="0"/>
              </a:rPr>
              <a:t>(“Hello, Bill”, actual);</a:t>
            </a:r>
          </a:p>
          <a:p>
            <a:r>
              <a:rPr lang="en-GB" sz="105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3021426"/>
      </p:ext>
    </p:extLst>
  </p:cSld>
  <p:clrMapOvr>
    <a:masterClrMapping/>
  </p:clrMapOvr>
  <p:transition>
    <p:cover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1530353"/>
              </p:ext>
            </p:extLst>
          </p:nvPr>
        </p:nvGraphicFramePr>
        <p:xfrm>
          <a:off x="0" y="837306"/>
          <a:ext cx="9144000" cy="4306194"/>
        </p:xfrm>
        <a:graphic>
          <a:graphicData uri="http://schemas.openxmlformats.org/drawingml/2006/table">
            <a:tbl>
              <a:tblPr firstRow="1" bandRow="1">
                <a:tableStyleId>{5C22544A-7EE6-4342-B048-85BDC9FD1C3A}</a:tableStyleId>
              </a:tblPr>
              <a:tblGrid>
                <a:gridCol w="1050878">
                  <a:extLst>
                    <a:ext uri="{9D8B030D-6E8A-4147-A177-3AD203B41FA5}">
                      <a16:colId xmlns:a16="http://schemas.microsoft.com/office/drawing/2014/main" xmlns="" val="20000"/>
                    </a:ext>
                  </a:extLst>
                </a:gridCol>
                <a:gridCol w="992683">
                  <a:extLst>
                    <a:ext uri="{9D8B030D-6E8A-4147-A177-3AD203B41FA5}">
                      <a16:colId xmlns:a16="http://schemas.microsoft.com/office/drawing/2014/main" xmlns="" val="20001"/>
                    </a:ext>
                  </a:extLst>
                </a:gridCol>
                <a:gridCol w="932382">
                  <a:extLst>
                    <a:ext uri="{9D8B030D-6E8A-4147-A177-3AD203B41FA5}">
                      <a16:colId xmlns:a16="http://schemas.microsoft.com/office/drawing/2014/main" xmlns="" val="20002"/>
                    </a:ext>
                  </a:extLst>
                </a:gridCol>
                <a:gridCol w="717216">
                  <a:extLst>
                    <a:ext uri="{9D8B030D-6E8A-4147-A177-3AD203B41FA5}">
                      <a16:colId xmlns:a16="http://schemas.microsoft.com/office/drawing/2014/main" xmlns="" val="20003"/>
                    </a:ext>
                  </a:extLst>
                </a:gridCol>
                <a:gridCol w="645493">
                  <a:extLst>
                    <a:ext uri="{9D8B030D-6E8A-4147-A177-3AD203B41FA5}">
                      <a16:colId xmlns:a16="http://schemas.microsoft.com/office/drawing/2014/main" xmlns="" val="20004"/>
                    </a:ext>
                  </a:extLst>
                </a:gridCol>
                <a:gridCol w="573773">
                  <a:extLst>
                    <a:ext uri="{9D8B030D-6E8A-4147-A177-3AD203B41FA5}">
                      <a16:colId xmlns:a16="http://schemas.microsoft.com/office/drawing/2014/main" xmlns="" val="20005"/>
                    </a:ext>
                  </a:extLst>
                </a:gridCol>
                <a:gridCol w="573773">
                  <a:extLst>
                    <a:ext uri="{9D8B030D-6E8A-4147-A177-3AD203B41FA5}">
                      <a16:colId xmlns:a16="http://schemas.microsoft.com/office/drawing/2014/main" xmlns="" val="20006"/>
                    </a:ext>
                  </a:extLst>
                </a:gridCol>
                <a:gridCol w="860659">
                  <a:extLst>
                    <a:ext uri="{9D8B030D-6E8A-4147-A177-3AD203B41FA5}">
                      <a16:colId xmlns:a16="http://schemas.microsoft.com/office/drawing/2014/main" xmlns="" val="20007"/>
                    </a:ext>
                  </a:extLst>
                </a:gridCol>
                <a:gridCol w="1004103">
                  <a:extLst>
                    <a:ext uri="{9D8B030D-6E8A-4147-A177-3AD203B41FA5}">
                      <a16:colId xmlns:a16="http://schemas.microsoft.com/office/drawing/2014/main" xmlns="" val="20008"/>
                    </a:ext>
                  </a:extLst>
                </a:gridCol>
                <a:gridCol w="1793040">
                  <a:extLst>
                    <a:ext uri="{9D8B030D-6E8A-4147-A177-3AD203B41FA5}">
                      <a16:colId xmlns:a16="http://schemas.microsoft.com/office/drawing/2014/main" xmlns="" val="20009"/>
                    </a:ext>
                  </a:extLst>
                </a:gridCol>
              </a:tblGrid>
              <a:tr h="725764">
                <a:tc>
                  <a:txBody>
                    <a:bodyPr/>
                    <a:lstStyle/>
                    <a:p>
                      <a:r>
                        <a:rPr lang="en-GB" sz="1400" dirty="0" smtClean="0"/>
                        <a:t>Test type</a:t>
                      </a:r>
                      <a:endParaRPr lang="en-GB" sz="1400" dirty="0"/>
                    </a:p>
                  </a:txBody>
                  <a:tcPr marL="68580" marR="68580" marT="34290" marB="34290"/>
                </a:tc>
                <a:tc>
                  <a:txBody>
                    <a:bodyPr/>
                    <a:lstStyle/>
                    <a:p>
                      <a:r>
                        <a:rPr lang="en-GB" sz="1400" dirty="0" smtClean="0"/>
                        <a:t>Speed</a:t>
                      </a:r>
                      <a:endParaRPr lang="en-GB" sz="1400" dirty="0"/>
                    </a:p>
                  </a:txBody>
                  <a:tcPr marL="68580" marR="68580" marT="34290" marB="34290"/>
                </a:tc>
                <a:tc>
                  <a:txBody>
                    <a:bodyPr/>
                    <a:lstStyle/>
                    <a:p>
                      <a:r>
                        <a:rPr lang="en-GB" sz="1400" dirty="0" smtClean="0"/>
                        <a:t>Require</a:t>
                      </a:r>
                    </a:p>
                    <a:p>
                      <a:r>
                        <a:rPr lang="en-GB" sz="1400" dirty="0" smtClean="0"/>
                        <a:t>Code</a:t>
                      </a:r>
                      <a:r>
                        <a:rPr lang="en-GB" sz="1400" baseline="0" dirty="0" smtClean="0"/>
                        <a:t> Access</a:t>
                      </a:r>
                      <a:endParaRPr lang="en-GB" sz="1400" dirty="0"/>
                    </a:p>
                  </a:txBody>
                  <a:tcPr marL="68580" marR="68580" marT="34290" marB="34290"/>
                </a:tc>
                <a:tc>
                  <a:txBody>
                    <a:bodyPr/>
                    <a:lstStyle/>
                    <a:p>
                      <a:r>
                        <a:rPr lang="en-GB" sz="1400" dirty="0" smtClean="0"/>
                        <a:t>Need to run on SP</a:t>
                      </a:r>
                      <a:endParaRPr lang="en-GB" sz="1400" dirty="0"/>
                    </a:p>
                  </a:txBody>
                  <a:tcPr marL="68580" marR="68580" marT="34290" marB="34290"/>
                </a:tc>
                <a:tc>
                  <a:txBody>
                    <a:bodyPr/>
                    <a:lstStyle/>
                    <a:p>
                      <a:r>
                        <a:rPr lang="en-GB" sz="1400" dirty="0" smtClean="0"/>
                        <a:t>Suit</a:t>
                      </a:r>
                    </a:p>
                    <a:p>
                      <a:r>
                        <a:rPr lang="en-GB" sz="1400" dirty="0" smtClean="0"/>
                        <a:t>TDD</a:t>
                      </a:r>
                      <a:endParaRPr lang="en-GB" sz="1400" dirty="0"/>
                    </a:p>
                  </a:txBody>
                  <a:tcPr marL="68580" marR="68580" marT="34290" marB="34290"/>
                </a:tc>
                <a:tc>
                  <a:txBody>
                    <a:bodyPr/>
                    <a:lstStyle/>
                    <a:p>
                      <a:r>
                        <a:rPr lang="en-GB" sz="1400" dirty="0" smtClean="0"/>
                        <a:t>Suit</a:t>
                      </a:r>
                    </a:p>
                    <a:p>
                      <a:r>
                        <a:rPr lang="en-GB" sz="1400" dirty="0" err="1" smtClean="0"/>
                        <a:t>Dev</a:t>
                      </a:r>
                      <a:endParaRPr lang="en-GB" sz="1400" dirty="0"/>
                    </a:p>
                  </a:txBody>
                  <a:tcPr marL="68580" marR="68580" marT="34290" marB="34290"/>
                </a:tc>
                <a:tc>
                  <a:txBody>
                    <a:bodyPr/>
                    <a:lstStyle/>
                    <a:p>
                      <a:r>
                        <a:rPr lang="en-GB" sz="1400" dirty="0" smtClean="0"/>
                        <a:t>Suit</a:t>
                      </a:r>
                    </a:p>
                    <a:p>
                      <a:r>
                        <a:rPr lang="en-GB" sz="1400" dirty="0" smtClean="0"/>
                        <a:t>QA</a:t>
                      </a:r>
                      <a:endParaRPr lang="en-GB" sz="1400" dirty="0"/>
                    </a:p>
                  </a:txBody>
                  <a:tcPr marL="68580" marR="68580" marT="34290" marB="34290"/>
                </a:tc>
                <a:tc>
                  <a:txBody>
                    <a:bodyPr/>
                    <a:lstStyle/>
                    <a:p>
                      <a:r>
                        <a:rPr lang="en-GB" sz="1400" dirty="0" smtClean="0"/>
                        <a:t>Suit</a:t>
                      </a:r>
                    </a:p>
                    <a:p>
                      <a:r>
                        <a:rPr lang="en-GB" sz="1400" dirty="0" smtClean="0"/>
                        <a:t>Accept</a:t>
                      </a:r>
                      <a:endParaRPr lang="en-GB" sz="1400" dirty="0"/>
                    </a:p>
                  </a:txBody>
                  <a:tcPr marL="68580" marR="68580" marT="34290" marB="34290"/>
                </a:tc>
                <a:tc>
                  <a:txBody>
                    <a:bodyPr/>
                    <a:lstStyle/>
                    <a:p>
                      <a:r>
                        <a:rPr lang="en-GB" sz="1400" dirty="0" smtClean="0"/>
                        <a:t>Need</a:t>
                      </a:r>
                    </a:p>
                    <a:p>
                      <a:r>
                        <a:rPr lang="en-GB" sz="1400" dirty="0" smtClean="0"/>
                        <a:t>Isolation f/w</a:t>
                      </a:r>
                      <a:endParaRPr lang="en-GB" sz="1400" dirty="0"/>
                    </a:p>
                  </a:txBody>
                  <a:tcPr marL="68580" marR="68580" marT="34290" marB="34290"/>
                </a:tc>
                <a:tc>
                  <a:txBody>
                    <a:bodyPr/>
                    <a:lstStyle/>
                    <a:p>
                      <a:r>
                        <a:rPr lang="en-GB" sz="1400" dirty="0" smtClean="0"/>
                        <a:t>Tools</a:t>
                      </a:r>
                      <a:endParaRPr lang="en-GB" sz="1400" dirty="0"/>
                    </a:p>
                  </a:txBody>
                  <a:tcPr marL="68580" marR="68580" marT="34290" marB="34290"/>
                </a:tc>
                <a:extLst>
                  <a:ext uri="{0D108BD9-81ED-4DB2-BD59-A6C34878D82A}">
                    <a16:rowId xmlns:a16="http://schemas.microsoft.com/office/drawing/2014/main" xmlns="" val="10000"/>
                  </a:ext>
                </a:extLst>
              </a:tr>
              <a:tr h="516182">
                <a:tc>
                  <a:txBody>
                    <a:bodyPr/>
                    <a:lstStyle/>
                    <a:p>
                      <a:r>
                        <a:rPr lang="en-GB" sz="1400" dirty="0" smtClean="0"/>
                        <a:t>Unit</a:t>
                      </a:r>
                      <a:endParaRPr lang="en-GB" sz="1400" dirty="0"/>
                    </a:p>
                  </a:txBody>
                  <a:tcPr marL="68580" marR="68580" marT="34290" marB="34290"/>
                </a:tc>
                <a:tc>
                  <a:txBody>
                    <a:bodyPr/>
                    <a:lstStyle/>
                    <a:p>
                      <a:r>
                        <a:rPr lang="en-GB" sz="1400" dirty="0" smtClean="0"/>
                        <a:t>FAST</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endParaRPr lang="en-GB" sz="1400"/>
                    </a:p>
                  </a:txBody>
                  <a:tcPr marL="68580" marR="68580" marT="34290" marB="34290"/>
                </a:tc>
                <a:tc>
                  <a:txBody>
                    <a:bodyPr/>
                    <a:lstStyle/>
                    <a:p>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err="1" smtClean="0"/>
                        <a:t>MSTest</a:t>
                      </a:r>
                      <a:r>
                        <a:rPr lang="en-GB" sz="1400" dirty="0" smtClean="0"/>
                        <a:t>, </a:t>
                      </a:r>
                      <a:r>
                        <a:rPr lang="en-GB" sz="1400" dirty="0" err="1" smtClean="0"/>
                        <a:t>NUnit</a:t>
                      </a:r>
                      <a:endParaRPr lang="en-GB" sz="1400" dirty="0"/>
                    </a:p>
                  </a:txBody>
                  <a:tcPr marL="68580" marR="68580" marT="34290" marB="34290"/>
                </a:tc>
                <a:extLst>
                  <a:ext uri="{0D108BD9-81ED-4DB2-BD59-A6C34878D82A}">
                    <a16:rowId xmlns:a16="http://schemas.microsoft.com/office/drawing/2014/main" xmlns="" val="10001"/>
                  </a:ext>
                </a:extLst>
              </a:tr>
              <a:tr h="450376">
                <a:tc>
                  <a:txBody>
                    <a:bodyPr/>
                    <a:lstStyle/>
                    <a:p>
                      <a:r>
                        <a:rPr lang="en-GB" sz="1400" dirty="0" smtClean="0"/>
                        <a:t>Client</a:t>
                      </a:r>
                      <a:r>
                        <a:rPr lang="en-GB" sz="1400" baseline="0" dirty="0" smtClean="0"/>
                        <a:t> Unit</a:t>
                      </a:r>
                      <a:endParaRPr lang="en-GB" sz="1400" dirty="0"/>
                    </a:p>
                  </a:txBody>
                  <a:tcPr marL="68580" marR="68580" marT="34290" marB="34290"/>
                </a:tc>
                <a:tc>
                  <a:txBody>
                    <a:bodyPr/>
                    <a:lstStyle/>
                    <a:p>
                      <a:r>
                        <a:rPr lang="en-GB" sz="1400" dirty="0" smtClean="0"/>
                        <a:t>FAST</a:t>
                      </a:r>
                      <a:endParaRPr lang="en-GB" sz="1400" dirty="0"/>
                    </a:p>
                  </a:txBody>
                  <a:tcPr marL="68580" marR="68580" marT="34290" marB="34290"/>
                </a:tc>
                <a:tc>
                  <a:txBody>
                    <a:bodyPr/>
                    <a:lstStyle/>
                    <a:p>
                      <a:endParaRPr lang="en-GB" sz="1400" dirty="0"/>
                    </a:p>
                  </a:txBody>
                  <a:tcPr marL="68580" marR="68580" marT="34290" marB="34290"/>
                </a:tc>
                <a:tc>
                  <a:txBody>
                    <a:bodyPr/>
                    <a:lstStyle/>
                    <a:p>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endParaRPr lang="en-GB" sz="1400" dirty="0"/>
                    </a:p>
                  </a:txBody>
                  <a:tcPr marL="68580" marR="68580" marT="34290" marB="34290"/>
                </a:tc>
                <a:tc>
                  <a:txBody>
                    <a:bodyPr/>
                    <a:lstStyle/>
                    <a:p>
                      <a:endParaRPr lang="en-GB" sz="1400" dirty="0"/>
                    </a:p>
                  </a:txBody>
                  <a:tcPr marL="68580" marR="68580" marT="34290" marB="34290"/>
                </a:tc>
                <a:tc>
                  <a:txBody>
                    <a:bodyPr/>
                    <a:lstStyle/>
                    <a:p>
                      <a:endParaRPr lang="en-GB" sz="1400" dirty="0"/>
                    </a:p>
                  </a:txBody>
                  <a:tcPr marL="68580" marR="68580" marT="34290" marB="34290"/>
                </a:tc>
                <a:tc>
                  <a:txBody>
                    <a:bodyPr/>
                    <a:lstStyle/>
                    <a:p>
                      <a:r>
                        <a:rPr lang="en-GB" sz="1400" dirty="0" smtClean="0"/>
                        <a:t>Browser</a:t>
                      </a:r>
                      <a:endParaRPr lang="en-GB" sz="1400" dirty="0"/>
                    </a:p>
                  </a:txBody>
                  <a:tcPr marL="68580" marR="68580" marT="34290" marB="34290"/>
                </a:tc>
                <a:extLst>
                  <a:ext uri="{0D108BD9-81ED-4DB2-BD59-A6C34878D82A}">
                    <a16:rowId xmlns:a16="http://schemas.microsoft.com/office/drawing/2014/main" xmlns="" val="10002"/>
                  </a:ext>
                </a:extLst>
              </a:tr>
              <a:tr h="559558">
                <a:tc>
                  <a:txBody>
                    <a:bodyPr/>
                    <a:lstStyle/>
                    <a:p>
                      <a:r>
                        <a:rPr lang="en-GB" sz="1400" dirty="0" smtClean="0"/>
                        <a:t>Integration (shallow)</a:t>
                      </a:r>
                      <a:endParaRPr lang="en-GB" sz="1400" dirty="0"/>
                    </a:p>
                  </a:txBody>
                  <a:tcPr marL="68580" marR="68580" marT="34290" marB="34290"/>
                </a:tc>
                <a:tc>
                  <a:txBody>
                    <a:bodyPr/>
                    <a:lstStyle/>
                    <a:p>
                      <a:r>
                        <a:rPr lang="en-GB" sz="1400" dirty="0" smtClean="0"/>
                        <a:t>MED</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endParaRPr lang="en-GB" sz="1400"/>
                    </a:p>
                  </a:txBody>
                  <a:tcPr marL="68580" marR="68580" marT="34290" marB="34290"/>
                </a:tc>
                <a:tc>
                  <a:txBody>
                    <a:bodyPr/>
                    <a:lstStyle/>
                    <a:p>
                      <a:endParaRPr lang="en-GB" sz="1400"/>
                    </a:p>
                  </a:txBody>
                  <a:tcPr marL="68580" marR="68580" marT="34290" marB="34290"/>
                </a:tc>
                <a:tc>
                  <a:txBody>
                    <a:bodyPr/>
                    <a:lstStyle/>
                    <a:p>
                      <a:endParaRPr lang="en-GB" sz="140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err="1" smtClean="0"/>
                        <a:t>MSTest</a:t>
                      </a:r>
                      <a:r>
                        <a:rPr lang="en-GB" sz="1400" dirty="0" smtClean="0"/>
                        <a:t>, </a:t>
                      </a:r>
                      <a:r>
                        <a:rPr lang="en-GB" sz="1400" dirty="0" err="1" smtClean="0"/>
                        <a:t>NUnit</a:t>
                      </a:r>
                      <a:endParaRPr lang="en-GB" sz="1400" dirty="0" smtClean="0"/>
                    </a:p>
                    <a:p>
                      <a:endParaRPr lang="en-GB" sz="1400" dirty="0"/>
                    </a:p>
                  </a:txBody>
                  <a:tcPr marL="68580" marR="68580" marT="34290" marB="34290"/>
                </a:tc>
                <a:extLst>
                  <a:ext uri="{0D108BD9-81ED-4DB2-BD59-A6C34878D82A}">
                    <a16:rowId xmlns:a16="http://schemas.microsoft.com/office/drawing/2014/main" xmlns="" val="10003"/>
                  </a:ext>
                </a:extLst>
              </a:tr>
              <a:tr h="519355">
                <a:tc>
                  <a:txBody>
                    <a:bodyPr/>
                    <a:lstStyle/>
                    <a:p>
                      <a:r>
                        <a:rPr lang="en-GB" sz="1400" dirty="0" smtClean="0"/>
                        <a:t>Integration (deep)</a:t>
                      </a:r>
                      <a:endParaRPr lang="en-GB" sz="1400" dirty="0"/>
                    </a:p>
                  </a:txBody>
                  <a:tcPr marL="68580" marR="68580" marT="34290" marB="34290"/>
                </a:tc>
                <a:tc>
                  <a:txBody>
                    <a:bodyPr/>
                    <a:lstStyle/>
                    <a:p>
                      <a:r>
                        <a:rPr lang="en-GB" sz="1400" dirty="0" smtClean="0"/>
                        <a:t>SLOW</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endParaRPr lang="en-GB" sz="1400"/>
                    </a:p>
                  </a:txBody>
                  <a:tcPr marL="68580" marR="68580" marT="34290" marB="34290"/>
                </a:tc>
                <a:tc>
                  <a:txBody>
                    <a:bodyPr/>
                    <a:lstStyle/>
                    <a:p>
                      <a:endParaRPr lang="en-GB" sz="1400"/>
                    </a:p>
                  </a:txBody>
                  <a:tcPr marL="68580" marR="68580" marT="34290" marB="34290"/>
                </a:tc>
                <a:tc>
                  <a:txBody>
                    <a:bodyPr/>
                    <a:lstStyle/>
                    <a:p>
                      <a:endParaRPr lang="en-GB" sz="140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err="1" smtClean="0"/>
                        <a:t>MSTest</a:t>
                      </a:r>
                      <a:r>
                        <a:rPr lang="en-GB" sz="1400" dirty="0" smtClean="0"/>
                        <a:t>, </a:t>
                      </a:r>
                      <a:r>
                        <a:rPr lang="en-GB" sz="1400" dirty="0" err="1" smtClean="0"/>
                        <a:t>NUnit</a:t>
                      </a:r>
                      <a:endParaRPr lang="en-GB" sz="1400" dirty="0" smtClean="0"/>
                    </a:p>
                    <a:p>
                      <a:endParaRPr lang="en-GB" sz="1400" dirty="0"/>
                    </a:p>
                  </a:txBody>
                  <a:tcPr marL="68580" marR="68580" marT="34290" marB="34290"/>
                </a:tc>
                <a:extLst>
                  <a:ext uri="{0D108BD9-81ED-4DB2-BD59-A6C34878D82A}">
                    <a16:rowId xmlns:a16="http://schemas.microsoft.com/office/drawing/2014/main" xmlns="" val="10004"/>
                  </a:ext>
                </a:extLst>
              </a:tr>
              <a:tr h="531523">
                <a:tc>
                  <a:txBody>
                    <a:bodyPr/>
                    <a:lstStyle/>
                    <a:p>
                      <a:r>
                        <a:rPr lang="en-GB" sz="1400" dirty="0" smtClean="0"/>
                        <a:t>UI</a:t>
                      </a:r>
                      <a:endParaRPr lang="en-GB" sz="1400" dirty="0"/>
                    </a:p>
                  </a:txBody>
                  <a:tcPr marL="68580" marR="68580" marT="34290" marB="34290"/>
                </a:tc>
                <a:tc>
                  <a:txBody>
                    <a:bodyPr/>
                    <a:lstStyle/>
                    <a:p>
                      <a:r>
                        <a:rPr lang="en-GB" sz="1400" dirty="0" smtClean="0"/>
                        <a:t>SLOW</a:t>
                      </a:r>
                      <a:endParaRPr lang="en-GB" sz="1400" dirty="0"/>
                    </a:p>
                  </a:txBody>
                  <a:tcPr marL="68580" marR="68580" marT="34290" marB="34290"/>
                </a:tc>
                <a:tc>
                  <a:txBody>
                    <a:bodyPr/>
                    <a:lstStyle/>
                    <a:p>
                      <a:endParaRPr lang="en-GB" sz="1400" dirty="0"/>
                    </a:p>
                  </a:txBody>
                  <a:tcPr marL="68580" marR="68580" marT="34290" marB="34290"/>
                </a:tc>
                <a:tc>
                  <a:txBody>
                    <a:bodyPr/>
                    <a:lstStyle/>
                    <a:p>
                      <a:endParaRPr lang="en-GB" sz="1400" dirty="0"/>
                    </a:p>
                  </a:txBody>
                  <a:tcPr marL="68580" marR="68580" marT="34290" marB="34290"/>
                </a:tc>
                <a:tc>
                  <a:txBody>
                    <a:bodyPr/>
                    <a:lstStyle/>
                    <a:p>
                      <a:endParaRPr lang="en-GB" sz="140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smtClean="0"/>
                        <a:t>* (ATDD)</a:t>
                      </a:r>
                      <a:endParaRPr lang="en-GB" sz="1400" dirty="0"/>
                    </a:p>
                  </a:txBody>
                  <a:tcPr marL="68580" marR="68580" marT="34290" marB="34290"/>
                </a:tc>
                <a:tc>
                  <a:txBody>
                    <a:bodyPr/>
                    <a:lstStyle/>
                    <a:p>
                      <a:endParaRPr lang="en-GB" sz="1400" dirty="0"/>
                    </a:p>
                  </a:txBody>
                  <a:tcPr marL="68580" marR="68580" marT="34290" marB="34290"/>
                </a:tc>
                <a:tc>
                  <a:txBody>
                    <a:bodyPr/>
                    <a:lstStyle/>
                    <a:p>
                      <a:r>
                        <a:rPr lang="en-GB" sz="1400" dirty="0" smtClean="0"/>
                        <a:t>VS (Coded UI), Selenium, </a:t>
                      </a:r>
                      <a:r>
                        <a:rPr lang="en-GB" sz="1400" dirty="0" err="1" smtClean="0"/>
                        <a:t>Watin</a:t>
                      </a:r>
                      <a:endParaRPr lang="en-GB" sz="1400" dirty="0"/>
                    </a:p>
                  </a:txBody>
                  <a:tcPr marL="68580" marR="68580" marT="34290" marB="34290"/>
                </a:tc>
                <a:extLst>
                  <a:ext uri="{0D108BD9-81ED-4DB2-BD59-A6C34878D82A}">
                    <a16:rowId xmlns:a16="http://schemas.microsoft.com/office/drawing/2014/main" xmlns="" val="10005"/>
                  </a:ext>
                </a:extLst>
              </a:tr>
              <a:tr h="519355">
                <a:tc>
                  <a:txBody>
                    <a:bodyPr/>
                    <a:lstStyle/>
                    <a:p>
                      <a:r>
                        <a:rPr lang="en-GB" sz="1400" dirty="0" smtClean="0"/>
                        <a:t>Manual</a:t>
                      </a:r>
                      <a:endParaRPr lang="en-GB" sz="1400" dirty="0"/>
                    </a:p>
                  </a:txBody>
                  <a:tcPr marL="68580" marR="68580" marT="34290" marB="34290"/>
                </a:tc>
                <a:tc>
                  <a:txBody>
                    <a:bodyPr/>
                    <a:lstStyle/>
                    <a:p>
                      <a:r>
                        <a:rPr lang="en-GB" sz="1400" dirty="0" smtClean="0"/>
                        <a:t>GLACIAL</a:t>
                      </a:r>
                      <a:endParaRPr lang="en-GB" sz="1400" dirty="0"/>
                    </a:p>
                  </a:txBody>
                  <a:tcPr marL="68580" marR="68580" marT="34290" marB="34290"/>
                </a:tc>
                <a:tc>
                  <a:txBody>
                    <a:bodyPr/>
                    <a:lstStyle/>
                    <a:p>
                      <a:endParaRPr lang="en-GB" sz="1400"/>
                    </a:p>
                  </a:txBody>
                  <a:tcPr marL="68580" marR="68580" marT="34290" marB="34290"/>
                </a:tc>
                <a:tc>
                  <a:txBody>
                    <a:bodyPr/>
                    <a:lstStyle/>
                    <a:p>
                      <a:endParaRPr lang="en-GB" sz="1400"/>
                    </a:p>
                  </a:txBody>
                  <a:tcPr marL="68580" marR="68580" marT="34290" marB="34290"/>
                </a:tc>
                <a:tc>
                  <a:txBody>
                    <a:bodyPr/>
                    <a:lstStyle/>
                    <a:p>
                      <a:endParaRPr lang="en-GB" sz="1400"/>
                    </a:p>
                  </a:txBody>
                  <a:tcPr marL="68580" marR="68580" marT="34290" marB="34290"/>
                </a:tc>
                <a:tc>
                  <a:txBody>
                    <a:bodyPr/>
                    <a:lstStyle/>
                    <a:p>
                      <a:r>
                        <a:rPr lang="en-GB" sz="1400" dirty="0" smtClean="0"/>
                        <a:t>*</a:t>
                      </a:r>
                      <a:endParaRPr lang="en-GB" sz="1400" dirty="0"/>
                    </a:p>
                  </a:txBody>
                  <a:tcPr marL="68580" marR="68580" marT="34290" marB="34290"/>
                </a:tc>
                <a:tc>
                  <a:txBody>
                    <a:bodyPr/>
                    <a:lstStyle/>
                    <a:p>
                      <a:endParaRPr lang="en-GB" sz="1400" dirty="0"/>
                    </a:p>
                  </a:txBody>
                  <a:tcPr marL="68580" marR="68580" marT="34290" marB="34290"/>
                </a:tc>
                <a:tc>
                  <a:txBody>
                    <a:bodyPr/>
                    <a:lstStyle/>
                    <a:p>
                      <a:endParaRPr lang="en-GB" sz="1400" dirty="0"/>
                    </a:p>
                  </a:txBody>
                  <a:tcPr marL="68580" marR="68580" marT="34290" marB="34290"/>
                </a:tc>
                <a:tc>
                  <a:txBody>
                    <a:bodyPr/>
                    <a:lstStyle/>
                    <a:p>
                      <a:endParaRPr lang="en-GB" sz="1400" dirty="0"/>
                    </a:p>
                  </a:txBody>
                  <a:tcPr marL="68580" marR="68580" marT="34290" marB="34290"/>
                </a:tc>
                <a:tc>
                  <a:txBody>
                    <a:bodyPr/>
                    <a:lstStyle/>
                    <a:p>
                      <a:endParaRPr lang="en-GB" sz="1400" dirty="0"/>
                    </a:p>
                  </a:txBody>
                  <a:tcPr marL="68580" marR="68580" marT="34290" marB="34290"/>
                </a:tc>
                <a:extLst>
                  <a:ext uri="{0D108BD9-81ED-4DB2-BD59-A6C34878D82A}">
                    <a16:rowId xmlns:a16="http://schemas.microsoft.com/office/drawing/2014/main" xmlns="" val="10006"/>
                  </a:ext>
                </a:extLst>
              </a:tr>
              <a:tr h="484081">
                <a:tc>
                  <a:txBody>
                    <a:bodyPr/>
                    <a:lstStyle/>
                    <a:p>
                      <a:r>
                        <a:rPr lang="en-GB" sz="1400" dirty="0" err="1" smtClean="0"/>
                        <a:t>Perf</a:t>
                      </a:r>
                      <a:r>
                        <a:rPr lang="en-GB" sz="1400" dirty="0" smtClean="0"/>
                        <a:t>.</a:t>
                      </a:r>
                      <a:endParaRPr lang="en-GB" sz="1400" dirty="0"/>
                    </a:p>
                  </a:txBody>
                  <a:tcPr marL="68580" marR="68580" marT="34290" marB="34290"/>
                </a:tc>
                <a:tc>
                  <a:txBody>
                    <a:bodyPr/>
                    <a:lstStyle/>
                    <a:p>
                      <a:r>
                        <a:rPr lang="en-GB" sz="1400" dirty="0" smtClean="0"/>
                        <a:t>SLOW</a:t>
                      </a:r>
                      <a:endParaRPr lang="en-GB" sz="1400" dirty="0"/>
                    </a:p>
                  </a:txBody>
                  <a:tcPr marL="68580" marR="68580" marT="34290" marB="34290"/>
                </a:tc>
                <a:tc>
                  <a:txBody>
                    <a:bodyPr/>
                    <a:lstStyle/>
                    <a:p>
                      <a:endParaRPr lang="en-GB" sz="1400"/>
                    </a:p>
                  </a:txBody>
                  <a:tcPr marL="68580" marR="68580" marT="34290" marB="34290"/>
                </a:tc>
                <a:tc>
                  <a:txBody>
                    <a:bodyPr/>
                    <a:lstStyle/>
                    <a:p>
                      <a:endParaRPr lang="en-GB" sz="1400"/>
                    </a:p>
                  </a:txBody>
                  <a:tcPr marL="68580" marR="68580" marT="34290" marB="34290"/>
                </a:tc>
                <a:tc>
                  <a:txBody>
                    <a:bodyPr/>
                    <a:lstStyle/>
                    <a:p>
                      <a:endParaRPr lang="en-GB" sz="1400" dirty="0"/>
                    </a:p>
                  </a:txBody>
                  <a:tcPr marL="68580" marR="68580" marT="34290" marB="34290"/>
                </a:tc>
                <a:tc>
                  <a:txBody>
                    <a:bodyPr/>
                    <a:lstStyle/>
                    <a:p>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r>
                        <a:rPr lang="en-GB" sz="1400" dirty="0" smtClean="0"/>
                        <a:t>?</a:t>
                      </a:r>
                      <a:endParaRPr lang="en-GB" sz="1400" dirty="0"/>
                    </a:p>
                  </a:txBody>
                  <a:tcPr marL="68580" marR="68580" marT="34290" marB="34290"/>
                </a:tc>
                <a:tc>
                  <a:txBody>
                    <a:bodyPr/>
                    <a:lstStyle/>
                    <a:p>
                      <a:endParaRPr lang="en-GB" sz="1400" dirty="0"/>
                    </a:p>
                  </a:txBody>
                  <a:tcPr marL="68580" marR="68580" marT="34290" marB="34290"/>
                </a:tc>
                <a:tc>
                  <a:txBody>
                    <a:bodyPr/>
                    <a:lstStyle/>
                    <a:p>
                      <a:r>
                        <a:rPr lang="en-GB" sz="1400" dirty="0" smtClean="0"/>
                        <a:t>VS Load</a:t>
                      </a:r>
                      <a:r>
                        <a:rPr lang="en-GB" sz="1400" baseline="0" dirty="0" smtClean="0"/>
                        <a:t> Test</a:t>
                      </a:r>
                      <a:endParaRPr lang="en-GB" sz="1400" dirty="0"/>
                    </a:p>
                  </a:txBody>
                  <a:tcPr marL="68580" marR="68580" marT="34290" marB="34290"/>
                </a:tc>
                <a:extLst>
                  <a:ext uri="{0D108BD9-81ED-4DB2-BD59-A6C34878D82A}">
                    <a16:rowId xmlns:a16="http://schemas.microsoft.com/office/drawing/2014/main" xmlns="" val="10007"/>
                  </a:ext>
                </a:extLst>
              </a:tr>
            </a:tbl>
          </a:graphicData>
        </a:graphic>
      </p:graphicFrame>
      <p:sp>
        <p:nvSpPr>
          <p:cNvPr id="2" name="Title 1"/>
          <p:cNvSpPr>
            <a:spLocks noGrp="1"/>
          </p:cNvSpPr>
          <p:nvPr>
            <p:ph type="title"/>
          </p:nvPr>
        </p:nvSpPr>
        <p:spPr/>
        <p:txBody>
          <a:bodyPr>
            <a:normAutofit/>
          </a:bodyPr>
          <a:lstStyle/>
          <a:p>
            <a:pPr algn="l"/>
            <a:r>
              <a:rPr lang="en-GB" dirty="0"/>
              <a:t>Types of </a:t>
            </a:r>
            <a:r>
              <a:rPr lang="en-GB" dirty="0" smtClean="0"/>
              <a:t>tests</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109221848"/>
      </p:ext>
    </p:extLst>
  </p:cSld>
  <p:clrMapOvr>
    <a:masterClrMapping/>
  </p:clrMapOvr>
  <p:transition>
    <p:cover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400" dirty="0" smtClean="0"/>
              <a:t>Unit tests with SharePoint SSOM</a:t>
            </a:r>
            <a:br>
              <a:rPr lang="en-GB" sz="2400" dirty="0" smtClean="0"/>
            </a:br>
            <a:r>
              <a:rPr lang="en-GB" sz="2400" dirty="0"/>
              <a:t> </a:t>
            </a:r>
            <a:r>
              <a:rPr lang="en-GB" sz="2400" dirty="0" smtClean="0"/>
              <a:t>         – possible approaches </a:t>
            </a:r>
            <a:r>
              <a:rPr lang="en-GB" dirty="0" smtClean="0"/>
              <a:t>(1)</a:t>
            </a:r>
            <a:endParaRPr lang="en-GB" dirty="0"/>
          </a:p>
        </p:txBody>
      </p:sp>
      <p:sp>
        <p:nvSpPr>
          <p:cNvPr id="3" name="Content Placeholder 2"/>
          <p:cNvSpPr>
            <a:spLocks noGrp="1"/>
          </p:cNvSpPr>
          <p:nvPr>
            <p:ph idx="1"/>
          </p:nvPr>
        </p:nvSpPr>
        <p:spPr/>
        <p:txBody>
          <a:bodyPr>
            <a:normAutofit/>
          </a:bodyPr>
          <a:lstStyle/>
          <a:p>
            <a:r>
              <a:rPr lang="en-GB" dirty="0"/>
              <a:t>Public methods, </a:t>
            </a:r>
            <a:r>
              <a:rPr lang="en-GB" dirty="0" smtClean="0"/>
              <a:t>overrides of virtual methods, </a:t>
            </a:r>
            <a:r>
              <a:rPr lang="en-GB" dirty="0"/>
              <a:t>etc</a:t>
            </a:r>
            <a:r>
              <a:rPr lang="en-GB" dirty="0" smtClean="0"/>
              <a:t>.</a:t>
            </a:r>
          </a:p>
          <a:p>
            <a:r>
              <a:rPr lang="en-GB" dirty="0" smtClean="0"/>
              <a:t>Isolate SharePoint calls within a Repository class</a:t>
            </a:r>
            <a:endParaRPr lang="en-GB" dirty="0"/>
          </a:p>
          <a:p>
            <a:r>
              <a:rPr lang="en-GB" dirty="0"/>
              <a:t>Service Locator pattern – P&amp;P guidance</a:t>
            </a:r>
          </a:p>
          <a:p>
            <a:r>
              <a:rPr lang="en-GB" dirty="0"/>
              <a:t>C</a:t>
            </a:r>
            <a:r>
              <a:rPr lang="en-GB" dirty="0" smtClean="0"/>
              <a:t>omposite design patterns e.g</a:t>
            </a:r>
            <a:r>
              <a:rPr lang="en-GB" dirty="0"/>
              <a:t>. </a:t>
            </a:r>
            <a:r>
              <a:rPr lang="en-GB" dirty="0" smtClean="0"/>
              <a:t>MVC/MVP, + conventional mocks and stubs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34" t="5507" r="2718" b="4145"/>
          <a:stretch/>
        </p:blipFill>
        <p:spPr bwMode="auto">
          <a:xfrm>
            <a:off x="5920740" y="3108960"/>
            <a:ext cx="3223260" cy="203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694308"/>
      </p:ext>
    </p:extLst>
  </p:cSld>
  <p:clrMapOvr>
    <a:masterClrMapping/>
  </p:clrMapOvr>
  <p:transition>
    <p:cover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smtClean="0"/>
              <a:t>MVP/MVVM composite patterns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Do you need MVP?</a:t>
            </a:r>
          </a:p>
          <a:p>
            <a:r>
              <a:rPr lang="en-GB" dirty="0" smtClean="0"/>
              <a:t>Testability often used as justification</a:t>
            </a:r>
          </a:p>
          <a:p>
            <a:r>
              <a:rPr lang="en-GB" dirty="0" smtClean="0"/>
              <a:t>Don’t feel you have to separate view and presenter unless you have something for presenter to do</a:t>
            </a:r>
          </a:p>
          <a:p>
            <a:r>
              <a:rPr lang="en-GB" dirty="0" smtClean="0"/>
              <a:t>Separation may already exist: e.g. Visual Web Part</a:t>
            </a:r>
          </a:p>
          <a:p>
            <a:r>
              <a:rPr lang="en-GB" dirty="0" smtClean="0"/>
              <a:t>Adds many classes and interfaces and can obfuscate rather than simplify if the UI behaviour is trivial (e.g. render a list)</a:t>
            </a:r>
          </a:p>
          <a:p>
            <a:r>
              <a:rPr lang="en-GB" dirty="0" smtClean="0"/>
              <a:t>Don’t go for complex designs “just in case” – YAGNI</a:t>
            </a:r>
          </a:p>
          <a:p>
            <a:r>
              <a:rPr lang="en-GB" dirty="0" smtClean="0"/>
              <a:t>Client-side JavaScript/HTML/CSS provides natural separation</a:t>
            </a:r>
          </a:p>
          <a:p>
            <a:r>
              <a:rPr lang="en-GB" dirty="0" smtClean="0"/>
              <a:t>MVVM with data-binding framework easier to justify</a:t>
            </a:r>
            <a:endParaRPr lang="en-GB" dirty="0"/>
          </a:p>
        </p:txBody>
      </p:sp>
    </p:spTree>
    <p:extLst>
      <p:ext uri="{BB962C8B-B14F-4D97-AF65-F5344CB8AC3E}">
        <p14:creationId xmlns:p14="http://schemas.microsoft.com/office/powerpoint/2010/main" val="1493129950"/>
      </p:ext>
    </p:extLst>
  </p:cSld>
  <p:clrMapOvr>
    <a:masterClrMapping/>
  </p:clrMapOvr>
  <p:transition>
    <p:cover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dirty="0" smtClean="0"/>
              <a:t>Unit tests with SharePoint SSOM</a:t>
            </a:r>
            <a:br>
              <a:rPr lang="en-GB" dirty="0" smtClean="0"/>
            </a:br>
            <a:r>
              <a:rPr lang="en-GB" dirty="0"/>
              <a:t> </a:t>
            </a:r>
            <a:r>
              <a:rPr lang="en-GB" dirty="0" smtClean="0"/>
              <a:t>         – possible approaches (2)</a:t>
            </a:r>
            <a:endParaRPr lang="en-GB" dirty="0"/>
          </a:p>
        </p:txBody>
      </p:sp>
      <p:sp>
        <p:nvSpPr>
          <p:cNvPr id="3" name="Content Placeholder 2"/>
          <p:cNvSpPr>
            <a:spLocks noGrp="1"/>
          </p:cNvSpPr>
          <p:nvPr>
            <p:ph idx="1"/>
          </p:nvPr>
        </p:nvSpPr>
        <p:spPr/>
        <p:txBody>
          <a:bodyPr>
            <a:normAutofit/>
          </a:bodyPr>
          <a:lstStyle/>
          <a:p>
            <a:r>
              <a:rPr lang="en-GB" dirty="0" smtClean="0"/>
              <a:t>Proprietary Mocking frameworks (</a:t>
            </a:r>
            <a:r>
              <a:rPr lang="en-GB" dirty="0" err="1" smtClean="0"/>
              <a:t>Typemock</a:t>
            </a:r>
            <a:r>
              <a:rPr lang="en-GB" dirty="0" smtClean="0"/>
              <a:t> Isolator, </a:t>
            </a:r>
            <a:r>
              <a:rPr lang="en-GB" dirty="0" err="1" smtClean="0"/>
              <a:t>JustMock</a:t>
            </a:r>
            <a:r>
              <a:rPr lang="en-GB" dirty="0" smtClean="0"/>
              <a:t>, Microsoft Fakes f/w)</a:t>
            </a:r>
          </a:p>
          <a:p>
            <a:r>
              <a:rPr lang="en-GB" dirty="0" smtClean="0"/>
              <a:t>Fake SharePoint framework (v. diff.)</a:t>
            </a:r>
          </a:p>
        </p:txBody>
      </p:sp>
      <p:pic>
        <p:nvPicPr>
          <p:cNvPr id="9218"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385" r="100000">
                        <a14:foregroundMark x1="25000" y1="32075" x2="25000" y2="32075"/>
                        <a14:foregroundMark x1="69615" y1="59906" x2="69615" y2="59906"/>
                        <a14:foregroundMark x1="58077" y1="59434" x2="58077" y2="59434"/>
                        <a14:foregroundMark x1="51923" y1="50472" x2="51923" y2="50472"/>
                        <a14:foregroundMark x1="42692" y1="45283" x2="42692" y2="45283"/>
                        <a14:foregroundMark x1="32692" y1="47642" x2="32692" y2="47642"/>
                        <a14:foregroundMark x1="36154" y1="28302" x2="36154" y2="28302"/>
                        <a14:foregroundMark x1="30000" y1="34434" x2="30000" y2="34434"/>
                        <a14:foregroundMark x1="78462" y1="61321" x2="78462" y2="61321"/>
                        <a14:foregroundMark x1="74231" y1="66038" x2="74231" y2="66038"/>
                        <a14:foregroundMark x1="70769" y1="76415" x2="70769" y2="76415"/>
                      </a14:backgroundRemoval>
                    </a14:imgEffect>
                    <a14:imgEffect>
                      <a14:artisticLineDrawing/>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601670" y="3381840"/>
            <a:ext cx="185737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8224620"/>
      </p:ext>
    </p:extLst>
  </p:cSld>
  <p:clrMapOvr>
    <a:masterClrMapping/>
  </p:clrMapOvr>
  <p:transition>
    <p:cover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GB" sz="2400" dirty="0"/>
              <a:t>Code Coverage (and other dubious metrics)</a:t>
            </a:r>
          </a:p>
        </p:txBody>
      </p:sp>
      <p:sp>
        <p:nvSpPr>
          <p:cNvPr id="8" name="Content Placeholder 7"/>
          <p:cNvSpPr>
            <a:spLocks noGrp="1"/>
          </p:cNvSpPr>
          <p:nvPr>
            <p:ph idx="1"/>
          </p:nvPr>
        </p:nvSpPr>
        <p:spPr/>
        <p:txBody>
          <a:bodyPr/>
          <a:lstStyle/>
          <a:p>
            <a:endParaRPr lang="en-GB"/>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691" y="1113589"/>
            <a:ext cx="6847351" cy="4029911"/>
          </a:xfrm>
          <a:prstGeom prst="rect">
            <a:avLst/>
          </a:prstGeom>
        </p:spPr>
      </p:pic>
      <p:sp>
        <p:nvSpPr>
          <p:cNvPr id="5" name="TextBox 4"/>
          <p:cNvSpPr txBox="1"/>
          <p:nvPr/>
        </p:nvSpPr>
        <p:spPr>
          <a:xfrm>
            <a:off x="5328084" y="1234883"/>
            <a:ext cx="1620180" cy="553998"/>
          </a:xfrm>
          <a:prstGeom prst="rect">
            <a:avLst/>
          </a:prstGeom>
          <a:noFill/>
        </p:spPr>
        <p:txBody>
          <a:bodyPr wrap="square" rtlCol="0">
            <a:spAutoFit/>
          </a:bodyPr>
          <a:lstStyle/>
          <a:p>
            <a:r>
              <a:rPr lang="en-GB" sz="1500" dirty="0"/>
              <a:t>Your Custom Code</a:t>
            </a:r>
          </a:p>
        </p:txBody>
      </p:sp>
      <p:cxnSp>
        <p:nvCxnSpPr>
          <p:cNvPr id="7" name="Straight Arrow Connector 6"/>
          <p:cNvCxnSpPr/>
          <p:nvPr/>
        </p:nvCxnSpPr>
        <p:spPr>
          <a:xfrm flipH="1">
            <a:off x="5004048" y="1437624"/>
            <a:ext cx="378042" cy="324036"/>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37874" y="2247715"/>
            <a:ext cx="1705981" cy="276999"/>
          </a:xfrm>
          <a:prstGeom prst="rect">
            <a:avLst/>
          </a:prstGeom>
          <a:solidFill>
            <a:schemeClr val="bg1"/>
          </a:solidFill>
          <a:ln>
            <a:solidFill>
              <a:schemeClr val="tx1"/>
            </a:solidFill>
          </a:ln>
        </p:spPr>
        <p:txBody>
          <a:bodyPr wrap="square" rtlCol="0">
            <a:spAutoFit/>
          </a:bodyPr>
          <a:lstStyle/>
          <a:p>
            <a:r>
              <a:rPr lang="en-GB" sz="1200" dirty="0" smtClean="0"/>
              <a:t>SharePoint </a:t>
            </a:r>
            <a:r>
              <a:rPr lang="en-GB" sz="1200" dirty="0"/>
              <a:t>.</a:t>
            </a:r>
            <a:r>
              <a:rPr lang="en-GB" sz="1200" dirty="0" smtClean="0"/>
              <a:t>NET</a:t>
            </a:r>
            <a:endParaRPr lang="en-GB" sz="1200" dirty="0"/>
          </a:p>
        </p:txBody>
      </p:sp>
      <p:sp>
        <p:nvSpPr>
          <p:cNvPr id="11" name="TextBox 10"/>
          <p:cNvSpPr txBox="1"/>
          <p:nvPr/>
        </p:nvSpPr>
        <p:spPr>
          <a:xfrm>
            <a:off x="3164497" y="2683413"/>
            <a:ext cx="2538282" cy="553998"/>
          </a:xfrm>
          <a:prstGeom prst="rect">
            <a:avLst/>
          </a:prstGeom>
          <a:noFill/>
        </p:spPr>
        <p:txBody>
          <a:bodyPr wrap="square" rtlCol="0">
            <a:spAutoFit/>
          </a:bodyPr>
          <a:lstStyle/>
          <a:p>
            <a:r>
              <a:rPr lang="en-GB" sz="1500" dirty="0"/>
              <a:t>SharePoint Unmanaged Code</a:t>
            </a:r>
          </a:p>
        </p:txBody>
      </p:sp>
      <p:sp>
        <p:nvSpPr>
          <p:cNvPr id="12" name="TextBox 11"/>
          <p:cNvSpPr txBox="1"/>
          <p:nvPr/>
        </p:nvSpPr>
        <p:spPr>
          <a:xfrm>
            <a:off x="3788380" y="3435847"/>
            <a:ext cx="1593709" cy="461665"/>
          </a:xfrm>
          <a:prstGeom prst="rect">
            <a:avLst/>
          </a:prstGeom>
          <a:noFill/>
        </p:spPr>
        <p:txBody>
          <a:bodyPr wrap="square" rtlCol="0">
            <a:spAutoFit/>
          </a:bodyPr>
          <a:lstStyle/>
          <a:p>
            <a:r>
              <a:rPr lang="en-GB" sz="2400" dirty="0"/>
              <a:t>ASP.NET</a:t>
            </a:r>
          </a:p>
        </p:txBody>
      </p:sp>
      <p:sp>
        <p:nvSpPr>
          <p:cNvPr id="13" name="TextBox 12"/>
          <p:cNvSpPr txBox="1"/>
          <p:nvPr/>
        </p:nvSpPr>
        <p:spPr>
          <a:xfrm>
            <a:off x="4004937" y="4057568"/>
            <a:ext cx="1138918" cy="276999"/>
          </a:xfrm>
          <a:prstGeom prst="rect">
            <a:avLst/>
          </a:prstGeom>
          <a:noFill/>
        </p:spPr>
        <p:txBody>
          <a:bodyPr wrap="square" rtlCol="0">
            <a:spAutoFit/>
          </a:bodyPr>
          <a:lstStyle/>
          <a:p>
            <a:r>
              <a:rPr lang="en-GB" sz="1200" dirty="0"/>
              <a:t>Windows OS</a:t>
            </a:r>
          </a:p>
        </p:txBody>
      </p:sp>
      <p:sp>
        <p:nvSpPr>
          <p:cNvPr id="6" name="TextBox 5"/>
          <p:cNvSpPr txBox="1"/>
          <p:nvPr/>
        </p:nvSpPr>
        <p:spPr>
          <a:xfrm>
            <a:off x="4819862" y="3800917"/>
            <a:ext cx="463588" cy="276999"/>
          </a:xfrm>
          <a:prstGeom prst="rect">
            <a:avLst/>
          </a:prstGeom>
          <a:noFill/>
        </p:spPr>
        <p:txBody>
          <a:bodyPr wrap="none" rtlCol="0">
            <a:spAutoFit/>
          </a:bodyPr>
          <a:lstStyle/>
          <a:p>
            <a:r>
              <a:rPr lang="en-GB" sz="1200" dirty="0"/>
              <a:t>SQL</a:t>
            </a:r>
          </a:p>
        </p:txBody>
      </p:sp>
      <p:sp>
        <p:nvSpPr>
          <p:cNvPr id="3" name="Rectangle 2"/>
          <p:cNvSpPr/>
          <p:nvPr/>
        </p:nvSpPr>
        <p:spPr>
          <a:xfrm>
            <a:off x="1148324" y="2221742"/>
            <a:ext cx="6847351" cy="2895786"/>
          </a:xfrm>
          <a:prstGeom prst="rect">
            <a:avLst/>
          </a:prstGeom>
          <a:solidFill>
            <a:srgbClr val="1F4A91"/>
          </a:solidFill>
          <a:ln>
            <a:solidFill>
              <a:srgbClr val="1F4A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Tree>
    <p:extLst>
      <p:ext uri="{BB962C8B-B14F-4D97-AF65-F5344CB8AC3E}">
        <p14:creationId xmlns:p14="http://schemas.microsoft.com/office/powerpoint/2010/main" val="964172711"/>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6"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dirty="0" smtClean="0"/>
              <a:t>Unit tests with SharePoint SSOM</a:t>
            </a:r>
            <a:br>
              <a:rPr lang="en-GB" dirty="0" smtClean="0"/>
            </a:br>
            <a:r>
              <a:rPr lang="en-GB" dirty="0"/>
              <a:t> </a:t>
            </a:r>
            <a:r>
              <a:rPr lang="en-GB" dirty="0" smtClean="0"/>
              <a:t>         – possible approaches (3)</a:t>
            </a:r>
            <a:endParaRPr lang="en-GB" dirty="0"/>
          </a:p>
        </p:txBody>
      </p:sp>
      <p:sp>
        <p:nvSpPr>
          <p:cNvPr id="3" name="Content Placeholder 2"/>
          <p:cNvSpPr>
            <a:spLocks noGrp="1"/>
          </p:cNvSpPr>
          <p:nvPr>
            <p:ph idx="1"/>
          </p:nvPr>
        </p:nvSpPr>
        <p:spPr/>
        <p:txBody>
          <a:bodyPr>
            <a:normAutofit/>
          </a:bodyPr>
          <a:lstStyle/>
          <a:p>
            <a:r>
              <a:rPr lang="en-GB" dirty="0" smtClean="0"/>
              <a:t>Accept shallow integration tests in lieu (“</a:t>
            </a:r>
            <a:r>
              <a:rPr lang="en-GB" dirty="0" err="1" smtClean="0"/>
              <a:t>unigration</a:t>
            </a:r>
            <a:r>
              <a:rPr lang="en-GB" dirty="0" smtClean="0"/>
              <a:t> tests”)</a:t>
            </a:r>
          </a:p>
        </p:txBody>
      </p:sp>
      <p:sp>
        <p:nvSpPr>
          <p:cNvPr id="5" name="TextBox 4"/>
          <p:cNvSpPr txBox="1"/>
          <p:nvPr/>
        </p:nvSpPr>
        <p:spPr>
          <a:xfrm>
            <a:off x="0" y="4353948"/>
            <a:ext cx="3456384" cy="738664"/>
          </a:xfrm>
          <a:prstGeom prst="rect">
            <a:avLst/>
          </a:prstGeom>
          <a:noFill/>
        </p:spPr>
        <p:txBody>
          <a:bodyPr wrap="square" rtlCol="0">
            <a:spAutoFit/>
          </a:bodyPr>
          <a:lstStyle/>
          <a:p>
            <a:r>
              <a:rPr lang="en-GB" sz="1050" dirty="0"/>
              <a:t>Injecting </a:t>
            </a:r>
            <a:r>
              <a:rPr lang="en-GB" sz="1050" dirty="0" err="1"/>
              <a:t>SPContext</a:t>
            </a:r>
            <a:r>
              <a:rPr lang="en-GB" sz="1050" dirty="0"/>
              <a:t> to web part under test: http://www.spdoctor.com/Pages/article.aspx?name=Unit-Testing-Supplying-SPContext</a:t>
            </a:r>
          </a:p>
        </p:txBody>
      </p:sp>
    </p:spTree>
    <p:extLst>
      <p:ext uri="{BB962C8B-B14F-4D97-AF65-F5344CB8AC3E}">
        <p14:creationId xmlns:p14="http://schemas.microsoft.com/office/powerpoint/2010/main" val="2504804636"/>
      </p:ext>
    </p:extLst>
  </p:cSld>
  <p:clrMapOvr>
    <a:masterClrMapping/>
  </p:clrMapOvr>
  <p:transition>
    <p:cover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GB" dirty="0"/>
              <a:t>Demo: </a:t>
            </a:r>
            <a:r>
              <a:rPr lang="en-GB" dirty="0" smtClean="0"/>
              <a:t>Server-side </a:t>
            </a:r>
            <a:r>
              <a:rPr lang="en-GB" dirty="0"/>
              <a:t>testing</a:t>
            </a:r>
            <a:br>
              <a:rPr lang="en-GB" dirty="0"/>
            </a:b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553664611"/>
      </p:ext>
    </p:extLst>
  </p:cSld>
  <p:clrMapOvr>
    <a:masterClrMapping/>
  </p:clrMapOvr>
  <p:transition>
    <p:cover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Untitl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0"/>
            <a:ext cx="6857999" cy="5143500"/>
          </a:xfrm>
          <a:prstGeom prst="rect">
            <a:avLst/>
          </a:prstGeom>
        </p:spPr>
      </p:pic>
      <p:sp>
        <p:nvSpPr>
          <p:cNvPr id="3" name="Title 2"/>
          <p:cNvSpPr>
            <a:spLocks noGrp="1"/>
          </p:cNvSpPr>
          <p:nvPr>
            <p:ph type="title"/>
          </p:nvPr>
        </p:nvSpPr>
        <p:spPr/>
        <p:txBody>
          <a:bodyPr/>
          <a:lstStyle/>
          <a:p>
            <a:endParaRPr lang="en-GB"/>
          </a:p>
        </p:txBody>
      </p:sp>
      <p:sp>
        <p:nvSpPr>
          <p:cNvPr id="6" name="Content Placeholder 5"/>
          <p:cNvSpPr>
            <a:spLocks noGrp="1"/>
          </p:cNvSpPr>
          <p:nvPr>
            <p:ph idx="1"/>
          </p:nvPr>
        </p:nvSpPr>
        <p:spPr/>
        <p:txBody>
          <a:bodyPr/>
          <a:lstStyle/>
          <a:p>
            <a:endParaRPr lang="en-GB"/>
          </a:p>
        </p:txBody>
      </p:sp>
    </p:spTree>
    <p:extLst>
      <p:ext uri="{BB962C8B-B14F-4D97-AF65-F5344CB8AC3E}">
        <p14:creationId xmlns:p14="http://schemas.microsoft.com/office/powerpoint/2010/main" val="2358726155"/>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4846" y="273844"/>
            <a:ext cx="4920504" cy="994172"/>
          </a:xfrm>
        </p:spPr>
        <p:txBody>
          <a:bodyPr/>
          <a:lstStyle/>
          <a:p>
            <a:pPr algn="l"/>
            <a:r>
              <a:rPr lang="en-GB" dirty="0" smtClean="0">
                <a:solidFill>
                  <a:schemeClr val="tx1"/>
                </a:solidFill>
              </a:rPr>
              <a:t>Bill Ayers</a:t>
            </a:r>
            <a:br>
              <a:rPr lang="en-GB" dirty="0" smtClean="0">
                <a:solidFill>
                  <a:schemeClr val="tx1"/>
                </a:solidFill>
              </a:rPr>
            </a:br>
            <a:r>
              <a:rPr lang="en-GB" sz="2100" dirty="0">
                <a:solidFill>
                  <a:schemeClr val="tx1"/>
                </a:solidFill>
              </a:rPr>
              <a:t>MCM/MCSM Charter SharePoint</a:t>
            </a:r>
            <a:endParaRPr lang="en-GB" dirty="0">
              <a:solidFill>
                <a:schemeClr val="tx1"/>
              </a:solidFill>
            </a:endParaRPr>
          </a:p>
        </p:txBody>
      </p:sp>
      <p:sp>
        <p:nvSpPr>
          <p:cNvPr id="3" name="Content Placeholder 2"/>
          <p:cNvSpPr>
            <a:spLocks noGrp="1"/>
          </p:cNvSpPr>
          <p:nvPr>
            <p:ph idx="1"/>
          </p:nvPr>
        </p:nvSpPr>
        <p:spPr>
          <a:xfrm>
            <a:off x="3594846" y="1398493"/>
            <a:ext cx="4920503" cy="3234229"/>
          </a:xfrm>
          <a:prstGeom prst="rect">
            <a:avLst/>
          </a:prstGeom>
        </p:spPr>
        <p:txBody>
          <a:bodyPr>
            <a:normAutofit fontScale="92500" lnSpcReduction="20000"/>
          </a:bodyPr>
          <a:lstStyle/>
          <a:p>
            <a:r>
              <a:rPr lang="en-GB" dirty="0"/>
              <a:t>MCT</a:t>
            </a:r>
            <a:r>
              <a:rPr lang="en-US" altLang="en-US" dirty="0"/>
              <a:t>, </a:t>
            </a:r>
            <a:r>
              <a:rPr lang="en-GB" dirty="0"/>
              <a:t>MCTS, MCITP, MCSD, MCAD, MCSA, MCDBA, Professional Scrum </a:t>
            </a:r>
            <a:r>
              <a:rPr lang="en-GB" dirty="0" smtClean="0"/>
              <a:t>Master, </a:t>
            </a:r>
            <a:r>
              <a:rPr lang="en-GB" dirty="0"/>
              <a:t>etc.</a:t>
            </a:r>
            <a:endParaRPr lang="en-US" altLang="en-US" dirty="0"/>
          </a:p>
          <a:p>
            <a:pPr lvl="1"/>
            <a:r>
              <a:rPr lang="en-US" altLang="en-US" dirty="0"/>
              <a:t>Flow Simulation Ltd.</a:t>
            </a:r>
          </a:p>
          <a:p>
            <a:pPr lvl="1"/>
            <a:r>
              <a:rPr lang="en-US" altLang="en-US" dirty="0"/>
              <a:t>www.SPDoctor.net</a:t>
            </a:r>
          </a:p>
          <a:p>
            <a:pPr lvl="1"/>
            <a:r>
              <a:rPr lang="en-US" altLang="en-US" dirty="0"/>
              <a:t>BillA@flosim.com</a:t>
            </a:r>
          </a:p>
          <a:p>
            <a:pPr lvl="1"/>
            <a:r>
              <a:rPr lang="en-US" altLang="en-US" dirty="0"/>
              <a:t>@</a:t>
            </a:r>
            <a:r>
              <a:rPr lang="en-US" altLang="en-US" dirty="0" err="1"/>
              <a:t>SPDoctor</a:t>
            </a:r>
            <a:endParaRPr lang="en-US" altLang="en-US" dirty="0"/>
          </a:p>
          <a:p>
            <a:pPr lvl="1"/>
            <a:r>
              <a:rPr lang="en-GB" dirty="0"/>
              <a:t>Consultant specialising in SharePoint </a:t>
            </a:r>
            <a:r>
              <a:rPr lang="en-GB" dirty="0" smtClean="0"/>
              <a:t>and Office 365 Development </a:t>
            </a:r>
            <a:r>
              <a:rPr lang="en-GB" dirty="0"/>
              <a:t>and Architecture for </a:t>
            </a:r>
            <a:r>
              <a:rPr lang="en-GB" dirty="0" smtClean="0"/>
              <a:t>Collaboration </a:t>
            </a:r>
            <a:r>
              <a:rPr lang="en-GB" dirty="0"/>
              <a:t>and Mobile </a:t>
            </a:r>
            <a:r>
              <a:rPr lang="en-GB" dirty="0" smtClean="0"/>
              <a:t>Development</a:t>
            </a:r>
            <a:endParaRPr lang="en-GB" sz="21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859" y="1398493"/>
            <a:ext cx="1831986" cy="2246464"/>
          </a:xfrm>
          <a:prstGeom prst="rect">
            <a:avLst/>
          </a:prstGeom>
        </p:spPr>
      </p:pic>
    </p:spTree>
    <p:extLst>
      <p:ext uri="{BB962C8B-B14F-4D97-AF65-F5344CB8AC3E}">
        <p14:creationId xmlns:p14="http://schemas.microsoft.com/office/powerpoint/2010/main" val="23517226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smtClean="0"/>
              <a:t>Client-side testing</a:t>
            </a:r>
            <a:endParaRPr lang="en-GB" dirty="0"/>
          </a:p>
        </p:txBody>
      </p:sp>
      <p:sp>
        <p:nvSpPr>
          <p:cNvPr id="3" name="Content Placeholder 2"/>
          <p:cNvSpPr>
            <a:spLocks noGrp="1"/>
          </p:cNvSpPr>
          <p:nvPr>
            <p:ph idx="1"/>
          </p:nvPr>
        </p:nvSpPr>
        <p:spPr/>
        <p:txBody>
          <a:bodyPr>
            <a:normAutofit/>
          </a:bodyPr>
          <a:lstStyle/>
          <a:p>
            <a:r>
              <a:rPr lang="en-GB" dirty="0" smtClean="0"/>
              <a:t>The new model – SharePoint-hosted Apps</a:t>
            </a:r>
          </a:p>
          <a:p>
            <a:r>
              <a:rPr lang="en-GB" dirty="0" smtClean="0"/>
              <a:t>Unit testing JavaScript as a first-class citizen</a:t>
            </a:r>
          </a:p>
          <a:p>
            <a:r>
              <a:rPr lang="en-GB" dirty="0"/>
              <a:t>Shallow integration (“</a:t>
            </a:r>
            <a:r>
              <a:rPr lang="en-GB" dirty="0" err="1"/>
              <a:t>unigration</a:t>
            </a:r>
            <a:r>
              <a:rPr lang="en-GB" dirty="0"/>
              <a:t>”) tests</a:t>
            </a:r>
          </a:p>
          <a:p>
            <a:r>
              <a:rPr lang="en-GB" dirty="0" smtClean="0"/>
              <a:t>Faking the _</a:t>
            </a:r>
            <a:r>
              <a:rPr lang="en-GB" dirty="0" err="1" smtClean="0"/>
              <a:t>api</a:t>
            </a:r>
            <a:r>
              <a:rPr lang="en-GB" dirty="0" smtClean="0"/>
              <a:t> and Office 365 REST endpoints</a:t>
            </a:r>
          </a:p>
          <a:p>
            <a:r>
              <a:rPr lang="en-GB" dirty="0"/>
              <a:t>MVVM data-binding </a:t>
            </a:r>
            <a:r>
              <a:rPr lang="en-GB" dirty="0" smtClean="0"/>
              <a:t>patterns</a:t>
            </a:r>
            <a:endParaRPr lang="en-GB" dirty="0"/>
          </a:p>
        </p:txBody>
      </p:sp>
    </p:spTree>
    <p:extLst>
      <p:ext uri="{BB962C8B-B14F-4D97-AF65-F5344CB8AC3E}">
        <p14:creationId xmlns:p14="http://schemas.microsoft.com/office/powerpoint/2010/main" val="1920930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smtClean="0"/>
              <a:t>Client-side testing</a:t>
            </a:r>
            <a:endParaRPr lang="en-GB" dirty="0"/>
          </a:p>
        </p:txBody>
      </p:sp>
      <p:sp>
        <p:nvSpPr>
          <p:cNvPr id="3" name="Content Placeholder 2"/>
          <p:cNvSpPr>
            <a:spLocks noGrp="1"/>
          </p:cNvSpPr>
          <p:nvPr>
            <p:ph idx="1"/>
          </p:nvPr>
        </p:nvSpPr>
        <p:spPr/>
        <p:txBody>
          <a:bodyPr>
            <a:normAutofit/>
          </a:bodyPr>
          <a:lstStyle/>
          <a:p>
            <a:r>
              <a:rPr lang="en-GB" dirty="0" smtClean="0"/>
              <a:t>The new model – SharePoint-hosted </a:t>
            </a:r>
            <a:r>
              <a:rPr lang="en-GB" strike="sngStrike" dirty="0" smtClean="0"/>
              <a:t>Apps</a:t>
            </a:r>
            <a:r>
              <a:rPr lang="en-GB" dirty="0" smtClean="0"/>
              <a:t> Add-ins</a:t>
            </a:r>
          </a:p>
          <a:p>
            <a:r>
              <a:rPr lang="en-GB" dirty="0" smtClean="0"/>
              <a:t>Unit testing JavaScript as a first-class citizen</a:t>
            </a:r>
          </a:p>
          <a:p>
            <a:r>
              <a:rPr lang="en-GB" dirty="0"/>
              <a:t>Shallow integration (“</a:t>
            </a:r>
            <a:r>
              <a:rPr lang="en-GB" dirty="0" err="1"/>
              <a:t>unigration</a:t>
            </a:r>
            <a:r>
              <a:rPr lang="en-GB" dirty="0"/>
              <a:t>”) tests</a:t>
            </a:r>
          </a:p>
          <a:p>
            <a:r>
              <a:rPr lang="en-GB" dirty="0" smtClean="0"/>
              <a:t>Faking the _</a:t>
            </a:r>
            <a:r>
              <a:rPr lang="en-GB" dirty="0" err="1" smtClean="0"/>
              <a:t>api</a:t>
            </a:r>
            <a:r>
              <a:rPr lang="en-GB" dirty="0" smtClean="0"/>
              <a:t> and Office 365 REST endpoints</a:t>
            </a:r>
          </a:p>
          <a:p>
            <a:r>
              <a:rPr lang="en-GB" dirty="0"/>
              <a:t>MVVM data-binding </a:t>
            </a:r>
            <a:r>
              <a:rPr lang="en-GB" dirty="0" smtClean="0"/>
              <a:t>patterns</a:t>
            </a:r>
            <a:endParaRPr lang="en-GB" dirty="0"/>
          </a:p>
        </p:txBody>
      </p:sp>
    </p:spTree>
    <p:extLst>
      <p:ext uri="{BB962C8B-B14F-4D97-AF65-F5344CB8AC3E}">
        <p14:creationId xmlns:p14="http://schemas.microsoft.com/office/powerpoint/2010/main" val="4084665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smtClean="0"/>
              <a:t>Client-side testing</a:t>
            </a:r>
            <a:endParaRPr lang="en-GB" dirty="0"/>
          </a:p>
        </p:txBody>
      </p:sp>
      <p:sp>
        <p:nvSpPr>
          <p:cNvPr id="3" name="Content Placeholder 2"/>
          <p:cNvSpPr>
            <a:spLocks noGrp="1"/>
          </p:cNvSpPr>
          <p:nvPr>
            <p:ph idx="1"/>
          </p:nvPr>
        </p:nvSpPr>
        <p:spPr/>
        <p:txBody>
          <a:bodyPr>
            <a:normAutofit/>
          </a:bodyPr>
          <a:lstStyle/>
          <a:p>
            <a:r>
              <a:rPr lang="en-GB" strike="dblStrike" dirty="0" smtClean="0"/>
              <a:t>The new model – SharePoint-hosted Apps Add-ins</a:t>
            </a:r>
            <a:r>
              <a:rPr lang="en-GB" dirty="0" smtClean="0"/>
              <a:t> SharePoint Framework</a:t>
            </a:r>
          </a:p>
          <a:p>
            <a:r>
              <a:rPr lang="en-GB" dirty="0" smtClean="0"/>
              <a:t>Unit testing JavaScript as a first-class citizen</a:t>
            </a:r>
          </a:p>
          <a:p>
            <a:r>
              <a:rPr lang="en-GB" dirty="0"/>
              <a:t>Shallow integration (“</a:t>
            </a:r>
            <a:r>
              <a:rPr lang="en-GB" dirty="0" err="1"/>
              <a:t>unigration</a:t>
            </a:r>
            <a:r>
              <a:rPr lang="en-GB" dirty="0"/>
              <a:t>”) tests</a:t>
            </a:r>
          </a:p>
          <a:p>
            <a:r>
              <a:rPr lang="en-GB" dirty="0" smtClean="0"/>
              <a:t>Faking the _</a:t>
            </a:r>
            <a:r>
              <a:rPr lang="en-GB" dirty="0" err="1" smtClean="0"/>
              <a:t>api</a:t>
            </a:r>
            <a:r>
              <a:rPr lang="en-GB" dirty="0" smtClean="0"/>
              <a:t> and Office 365 REST endpoints</a:t>
            </a:r>
          </a:p>
          <a:p>
            <a:r>
              <a:rPr lang="en-GB" dirty="0"/>
              <a:t>MVVM data-binding </a:t>
            </a:r>
            <a:r>
              <a:rPr lang="en-GB" dirty="0" smtClean="0"/>
              <a:t>patterns</a:t>
            </a:r>
            <a:endParaRPr lang="en-GB" dirty="0"/>
          </a:p>
        </p:txBody>
      </p:sp>
    </p:spTree>
    <p:extLst>
      <p:ext uri="{BB962C8B-B14F-4D97-AF65-F5344CB8AC3E}">
        <p14:creationId xmlns:p14="http://schemas.microsoft.com/office/powerpoint/2010/main" val="3416125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484" y="1315325"/>
            <a:ext cx="1187866" cy="878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2087724" y="3705876"/>
            <a:ext cx="1296144" cy="64807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700" dirty="0"/>
              <a:t>View</a:t>
            </a:r>
          </a:p>
        </p:txBody>
      </p:sp>
      <p:sp>
        <p:nvSpPr>
          <p:cNvPr id="5" name="Rounded Rectangle 4"/>
          <p:cNvSpPr/>
          <p:nvPr/>
        </p:nvSpPr>
        <p:spPr>
          <a:xfrm>
            <a:off x="3383868" y="1815666"/>
            <a:ext cx="2106234" cy="81009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700" dirty="0" err="1"/>
              <a:t>ViewModel</a:t>
            </a:r>
            <a:endParaRPr lang="en-GB" sz="2700" dirty="0"/>
          </a:p>
        </p:txBody>
      </p:sp>
      <p:sp>
        <p:nvSpPr>
          <p:cNvPr id="6" name="Rounded Rectangle 5"/>
          <p:cNvSpPr/>
          <p:nvPr/>
        </p:nvSpPr>
        <p:spPr>
          <a:xfrm>
            <a:off x="5413797" y="3249014"/>
            <a:ext cx="1242138" cy="64807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700" dirty="0"/>
              <a:t>Model</a:t>
            </a:r>
          </a:p>
        </p:txBody>
      </p:sp>
      <p:sp>
        <p:nvSpPr>
          <p:cNvPr id="8" name="Right Arrow 7"/>
          <p:cNvSpPr/>
          <p:nvPr/>
        </p:nvSpPr>
        <p:spPr>
          <a:xfrm rot="7228252">
            <a:off x="2473246" y="2929755"/>
            <a:ext cx="972108" cy="14400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Right Arrow 8"/>
          <p:cNvSpPr/>
          <p:nvPr/>
        </p:nvSpPr>
        <p:spPr>
          <a:xfrm rot="18043495">
            <a:off x="2618522" y="3062376"/>
            <a:ext cx="972108" cy="14400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Right Arrow 9"/>
          <p:cNvSpPr/>
          <p:nvPr/>
        </p:nvSpPr>
        <p:spPr>
          <a:xfrm rot="3131050">
            <a:off x="5305959" y="2851788"/>
            <a:ext cx="424600" cy="14400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Right Arrow 10"/>
          <p:cNvSpPr/>
          <p:nvPr/>
        </p:nvSpPr>
        <p:spPr>
          <a:xfrm rot="13873087">
            <a:off x="5467140" y="2747307"/>
            <a:ext cx="423347" cy="14400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TextBox 11"/>
          <p:cNvSpPr txBox="1"/>
          <p:nvPr/>
        </p:nvSpPr>
        <p:spPr>
          <a:xfrm>
            <a:off x="1574460" y="2780048"/>
            <a:ext cx="1300356" cy="276999"/>
          </a:xfrm>
          <a:prstGeom prst="rect">
            <a:avLst/>
          </a:prstGeom>
          <a:noFill/>
        </p:spPr>
        <p:txBody>
          <a:bodyPr wrap="none" rtlCol="0">
            <a:spAutoFit/>
          </a:bodyPr>
          <a:lstStyle/>
          <a:p>
            <a:r>
              <a:rPr lang="en-GB" sz="1200" dirty="0"/>
              <a:t>Data binding</a:t>
            </a:r>
          </a:p>
        </p:txBody>
      </p:sp>
      <p:sp>
        <p:nvSpPr>
          <p:cNvPr id="13" name="TextBox 12"/>
          <p:cNvSpPr txBox="1"/>
          <p:nvPr/>
        </p:nvSpPr>
        <p:spPr>
          <a:xfrm>
            <a:off x="5538877" y="3962957"/>
            <a:ext cx="991978" cy="461665"/>
          </a:xfrm>
          <a:prstGeom prst="rect">
            <a:avLst/>
          </a:prstGeom>
          <a:noFill/>
        </p:spPr>
        <p:txBody>
          <a:bodyPr wrap="square" rtlCol="0">
            <a:spAutoFit/>
          </a:bodyPr>
          <a:lstStyle/>
          <a:p>
            <a:r>
              <a:rPr lang="en-GB" sz="1200" dirty="0" smtClean="0"/>
              <a:t>REST (or CSOM)</a:t>
            </a:r>
            <a:endParaRPr lang="en-GB" sz="1200" dirty="0"/>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790" y="1294785"/>
            <a:ext cx="1771371" cy="515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pPr algn="l"/>
            <a:r>
              <a:rPr lang="en-GB" dirty="0"/>
              <a:t>Model-View-</a:t>
            </a:r>
            <a:r>
              <a:rPr lang="en-GB" dirty="0" err="1"/>
              <a:t>ViewModel</a:t>
            </a:r>
            <a:r>
              <a:rPr lang="en-GB" dirty="0"/>
              <a:t> (MVVM</a:t>
            </a:r>
            <a:r>
              <a:rPr lang="en-GB" dirty="0" smtClean="0"/>
              <a:t>)</a:t>
            </a:r>
            <a:endParaRPr lang="en-GB" dirty="0"/>
          </a:p>
        </p:txBody>
      </p:sp>
      <p:sp>
        <p:nvSpPr>
          <p:cNvPr id="16" name="Content Placeholder 15"/>
          <p:cNvSpPr>
            <a:spLocks noGrp="1"/>
          </p:cNvSpPr>
          <p:nvPr>
            <p:ph idx="1"/>
          </p:nvPr>
        </p:nvSpPr>
        <p:spPr/>
        <p:txBody>
          <a:bodyPr/>
          <a:lstStyle/>
          <a:p>
            <a:endParaRPr lang="en-GB"/>
          </a:p>
        </p:txBody>
      </p:sp>
      <p:sp>
        <p:nvSpPr>
          <p:cNvPr id="3" name="TextBox 2"/>
          <p:cNvSpPr txBox="1"/>
          <p:nvPr/>
        </p:nvSpPr>
        <p:spPr>
          <a:xfrm>
            <a:off x="1392486" y="1006258"/>
            <a:ext cx="835485" cy="276999"/>
          </a:xfrm>
          <a:prstGeom prst="rect">
            <a:avLst/>
          </a:prstGeom>
          <a:noFill/>
        </p:spPr>
        <p:txBody>
          <a:bodyPr wrap="none" rtlCol="0">
            <a:spAutoFit/>
          </a:bodyPr>
          <a:lstStyle/>
          <a:p>
            <a:r>
              <a:rPr lang="en-GB" sz="1200" dirty="0"/>
              <a:t>C#/XAML</a:t>
            </a:r>
          </a:p>
        </p:txBody>
      </p:sp>
      <p:sp>
        <p:nvSpPr>
          <p:cNvPr id="7" name="TextBox 6"/>
          <p:cNvSpPr txBox="1"/>
          <p:nvPr/>
        </p:nvSpPr>
        <p:spPr>
          <a:xfrm>
            <a:off x="6144321" y="926962"/>
            <a:ext cx="1672253" cy="276999"/>
          </a:xfrm>
          <a:prstGeom prst="rect">
            <a:avLst/>
          </a:prstGeom>
          <a:noFill/>
        </p:spPr>
        <p:txBody>
          <a:bodyPr wrap="none" rtlCol="0">
            <a:spAutoFit/>
          </a:bodyPr>
          <a:lstStyle/>
          <a:p>
            <a:r>
              <a:rPr lang="en-GB" sz="1200" dirty="0"/>
              <a:t>JavaScript/HTML5</a:t>
            </a:r>
          </a:p>
        </p:txBody>
      </p:sp>
      <p:pic>
        <p:nvPicPr>
          <p:cNvPr id="15" name="Picture 14"/>
          <p:cNvPicPr>
            <a:picLocks noChangeAspect="1"/>
          </p:cNvPicPr>
          <p:nvPr/>
        </p:nvPicPr>
        <p:blipFill>
          <a:blip r:embed="rId5"/>
          <a:stretch>
            <a:fillRect/>
          </a:stretch>
        </p:blipFill>
        <p:spPr>
          <a:xfrm>
            <a:off x="7240656" y="1956517"/>
            <a:ext cx="636505" cy="675742"/>
          </a:xfrm>
          <a:prstGeom prst="rect">
            <a:avLst/>
          </a:prstGeom>
        </p:spPr>
      </p:pic>
    </p:spTree>
    <p:extLst>
      <p:ext uri="{BB962C8B-B14F-4D97-AF65-F5344CB8AC3E}">
        <p14:creationId xmlns:p14="http://schemas.microsoft.com/office/powerpoint/2010/main" val="4114866951"/>
      </p:ext>
    </p:extLst>
  </p:cSld>
  <p:clrMapOvr>
    <a:masterClrMapping/>
  </p:clrMapOvr>
  <p:transition>
    <p:cover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GB" dirty="0"/>
              <a:t>Options for client-side JavaScript </a:t>
            </a:r>
            <a:r>
              <a:rPr lang="en-GB" dirty="0" smtClean="0"/>
              <a:t>testing</a:t>
            </a:r>
            <a:endParaRPr lang="en-GB" dirty="0"/>
          </a:p>
        </p:txBody>
      </p:sp>
      <p:sp>
        <p:nvSpPr>
          <p:cNvPr id="2" name="Content Placeholder 1"/>
          <p:cNvSpPr>
            <a:spLocks noGrp="1"/>
          </p:cNvSpPr>
          <p:nvPr>
            <p:ph idx="1"/>
          </p:nvPr>
        </p:nvSpPr>
        <p:spPr/>
        <p:txBody>
          <a:bodyPr>
            <a:normAutofit fontScale="92500" lnSpcReduction="10000"/>
          </a:bodyPr>
          <a:lstStyle/>
          <a:p>
            <a:r>
              <a:rPr lang="en-GB" dirty="0" smtClean="0"/>
              <a:t>Ad-hoc tests (e.g. console logging)</a:t>
            </a:r>
          </a:p>
          <a:p>
            <a:r>
              <a:rPr lang="en-GB" dirty="0" err="1" smtClean="0"/>
              <a:t>QUnit</a:t>
            </a:r>
            <a:r>
              <a:rPr lang="en-GB" dirty="0" smtClean="0"/>
              <a:t> (qunitjs.com)</a:t>
            </a:r>
          </a:p>
          <a:p>
            <a:pPr lvl="1"/>
            <a:r>
              <a:rPr lang="en-GB" dirty="0" smtClean="0"/>
              <a:t>TDD style</a:t>
            </a:r>
          </a:p>
          <a:p>
            <a:r>
              <a:rPr lang="en-GB" dirty="0" smtClean="0"/>
              <a:t>Jasmine</a:t>
            </a:r>
          </a:p>
          <a:p>
            <a:pPr lvl="1"/>
            <a:r>
              <a:rPr lang="en-GB" dirty="0" smtClean="0"/>
              <a:t>BDD style</a:t>
            </a:r>
          </a:p>
          <a:p>
            <a:r>
              <a:rPr lang="en-GB" dirty="0" smtClean="0"/>
              <a:t>Mocha</a:t>
            </a:r>
          </a:p>
          <a:p>
            <a:pPr lvl="1"/>
            <a:r>
              <a:rPr lang="en-GB" dirty="0" smtClean="0"/>
              <a:t>BDD or TDD style</a:t>
            </a:r>
          </a:p>
          <a:p>
            <a:pPr lvl="1"/>
            <a:r>
              <a:rPr lang="en-GB" dirty="0" smtClean="0"/>
              <a:t>PYO assertion library</a:t>
            </a:r>
          </a:p>
          <a:p>
            <a:r>
              <a:rPr lang="en-GB" dirty="0" smtClean="0"/>
              <a:t>UI tests (e.g. Selenium, VS UI tests)</a:t>
            </a:r>
          </a:p>
          <a:p>
            <a:pPr lvl="1"/>
            <a:endParaRPr lang="en-GB" dirty="0"/>
          </a:p>
        </p:txBody>
      </p:sp>
      <p:pic>
        <p:nvPicPr>
          <p:cNvPr id="1229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2755" b="97521" l="4569" r="94416"/>
                    </a14:imgEffect>
                  </a14:imgLayer>
                </a14:imgProps>
              </a:ext>
              <a:ext uri="{28A0092B-C50C-407E-A947-70E740481C1C}">
                <a14:useLocalDpi xmlns:a14="http://schemas.microsoft.com/office/drawing/2010/main" val="0"/>
              </a:ext>
            </a:extLst>
          </a:blip>
          <a:srcRect/>
          <a:stretch>
            <a:fillRect/>
          </a:stretch>
        </p:blipFill>
        <p:spPr bwMode="auto">
          <a:xfrm>
            <a:off x="6467836" y="3111811"/>
            <a:ext cx="921266" cy="848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5147" y="2335920"/>
            <a:ext cx="1458162" cy="466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247" b="89691" l="0" r="97619"/>
                    </a14:imgEffect>
                  </a14:imgLayer>
                </a14:imgProps>
              </a:ext>
              <a:ext uri="{28A0092B-C50C-407E-A947-70E740481C1C}">
                <a14:useLocalDpi xmlns:a14="http://schemas.microsoft.com/office/drawing/2010/main" val="0"/>
              </a:ext>
            </a:extLst>
          </a:blip>
          <a:srcRect/>
          <a:stretch>
            <a:fillRect/>
          </a:stretch>
        </p:blipFill>
        <p:spPr bwMode="auto">
          <a:xfrm>
            <a:off x="6624228" y="1329613"/>
            <a:ext cx="600075" cy="692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461" y="4191930"/>
            <a:ext cx="833535" cy="750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3962141"/>
      </p:ext>
    </p:extLst>
  </p:cSld>
  <p:clrMapOvr>
    <a:masterClrMapping/>
  </p:clrMapOvr>
  <p:transition>
    <p:cover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GB" dirty="0"/>
              <a:t>Running tests</a:t>
            </a:r>
            <a:br>
              <a:rPr lang="en-GB" dirty="0"/>
            </a:br>
            <a:endParaRPr lang="en-GB" dirty="0"/>
          </a:p>
        </p:txBody>
      </p:sp>
      <p:sp>
        <p:nvSpPr>
          <p:cNvPr id="2" name="Content Placeholder 1"/>
          <p:cNvSpPr>
            <a:spLocks noGrp="1"/>
          </p:cNvSpPr>
          <p:nvPr>
            <p:ph idx="1"/>
          </p:nvPr>
        </p:nvSpPr>
        <p:spPr/>
        <p:txBody>
          <a:bodyPr>
            <a:normAutofit fontScale="92500" lnSpcReduction="20000"/>
          </a:bodyPr>
          <a:lstStyle/>
          <a:p>
            <a:r>
              <a:rPr lang="en-GB" dirty="0"/>
              <a:t>Can run tests in a browser window</a:t>
            </a:r>
          </a:p>
          <a:p>
            <a:r>
              <a:rPr lang="en-GB" dirty="0" smtClean="0"/>
              <a:t>Chutzpah test runner</a:t>
            </a:r>
          </a:p>
          <a:p>
            <a:pPr lvl="1"/>
            <a:r>
              <a:rPr lang="en-GB" dirty="0" smtClean="0"/>
              <a:t>Command line and Visual Studio integration</a:t>
            </a:r>
          </a:p>
          <a:p>
            <a:pPr lvl="1"/>
            <a:r>
              <a:rPr lang="en-GB" dirty="0" smtClean="0"/>
              <a:t>Only supports Jasmine and </a:t>
            </a:r>
            <a:r>
              <a:rPr lang="en-GB" dirty="0" err="1" smtClean="0"/>
              <a:t>Qunit</a:t>
            </a:r>
            <a:endParaRPr lang="en-GB" dirty="0" smtClean="0"/>
          </a:p>
          <a:p>
            <a:r>
              <a:rPr lang="en-GB" dirty="0" smtClean="0"/>
              <a:t>For Continuous Integration use </a:t>
            </a:r>
            <a:r>
              <a:rPr lang="en-GB" dirty="0" err="1" smtClean="0"/>
              <a:t>PhantomJS</a:t>
            </a:r>
            <a:endParaRPr lang="en-GB" dirty="0" smtClean="0"/>
          </a:p>
          <a:p>
            <a:pPr lvl="1"/>
            <a:r>
              <a:rPr lang="en-GB" dirty="0" smtClean="0"/>
              <a:t>Headless browser</a:t>
            </a:r>
          </a:p>
          <a:p>
            <a:pPr lvl="1"/>
            <a:r>
              <a:rPr lang="en-GB" dirty="0" smtClean="0"/>
              <a:t>Chrome browser engine (</a:t>
            </a:r>
            <a:r>
              <a:rPr lang="en-GB" dirty="0" err="1" smtClean="0"/>
              <a:t>WebKit</a:t>
            </a:r>
            <a:r>
              <a:rPr lang="en-GB" dirty="0" smtClean="0"/>
              <a:t>)</a:t>
            </a:r>
          </a:p>
          <a:p>
            <a:pPr lvl="1"/>
            <a:r>
              <a:rPr lang="en-GB" dirty="0" smtClean="0"/>
              <a:t>Phantomjs.org</a:t>
            </a:r>
          </a:p>
          <a:p>
            <a:r>
              <a:rPr lang="en-GB" dirty="0" smtClean="0"/>
              <a:t>Use a cloud test service for “cross-browser test”</a:t>
            </a:r>
          </a:p>
          <a:p>
            <a:pPr lvl="1"/>
            <a:r>
              <a:rPr lang="en-GB" dirty="0" smtClean="0"/>
              <a:t>Includes device browsers</a:t>
            </a:r>
            <a:endParaRPr lang="en-GB"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144" y="1059582"/>
            <a:ext cx="756084" cy="756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31019" y1="27778" x2="31019" y2="27778"/>
                        <a14:foregroundMark x1="36111" y1="26068" x2="36111" y2="26068"/>
                        <a14:foregroundMark x1="50926" y1="25641" x2="50926" y2="25641"/>
                      </a14:backgroundRemoval>
                    </a14:imgEffect>
                  </a14:imgLayer>
                </a14:imgProps>
              </a:ext>
              <a:ext uri="{28A0092B-C50C-407E-A947-70E740481C1C}">
                <a14:useLocalDpi xmlns:a14="http://schemas.microsoft.com/office/drawing/2010/main" val="0"/>
              </a:ext>
            </a:extLst>
          </a:blip>
          <a:srcRect/>
          <a:stretch>
            <a:fillRect/>
          </a:stretch>
        </p:blipFill>
        <p:spPr bwMode="auto">
          <a:xfrm>
            <a:off x="7607041" y="2596074"/>
            <a:ext cx="1144236" cy="1239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844872"/>
      </p:ext>
    </p:extLst>
  </p:cSld>
  <p:clrMapOvr>
    <a:masterClrMapping/>
  </p:clrMapOvr>
  <p:transition>
    <p:cover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GB" dirty="0"/>
              <a:t>Demo: </a:t>
            </a:r>
            <a:r>
              <a:rPr lang="en-GB" dirty="0" err="1" smtClean="0"/>
              <a:t>SPFx</a:t>
            </a:r>
            <a:r>
              <a:rPr lang="en-GB" dirty="0" smtClean="0"/>
              <a:t> Tests</a:t>
            </a:r>
            <a:r>
              <a:rPr lang="en-GB" dirty="0"/>
              <a:t/>
            </a:r>
            <a:br>
              <a:rPr lang="en-GB" dirty="0"/>
            </a:br>
            <a:endParaRPr lang="en-GB" dirty="0"/>
          </a:p>
        </p:txBody>
      </p:sp>
      <p:sp>
        <p:nvSpPr>
          <p:cNvPr id="3" name="Content Placeholder 2"/>
          <p:cNvSpPr>
            <a:spLocks noGrp="1"/>
          </p:cNvSpPr>
          <p:nvPr>
            <p:ph idx="1"/>
          </p:nvPr>
        </p:nvSpPr>
        <p:spPr/>
        <p:txBody>
          <a:bodyPr/>
          <a:lstStyle/>
          <a:p>
            <a:r>
              <a:rPr lang="en-GB" dirty="0" smtClean="0"/>
              <a:t>gulp test</a:t>
            </a:r>
            <a:endParaRPr lang="en-GB" dirty="0"/>
          </a:p>
        </p:txBody>
      </p:sp>
    </p:spTree>
    <p:extLst>
      <p:ext uri="{BB962C8B-B14F-4D97-AF65-F5344CB8AC3E}">
        <p14:creationId xmlns:p14="http://schemas.microsoft.com/office/powerpoint/2010/main" val="1655175876"/>
      </p:ext>
    </p:extLst>
  </p:cSld>
  <p:clrMapOvr>
    <a:masterClrMapping/>
  </p:clrMapOvr>
  <p:transition>
    <p:cover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GB" dirty="0" smtClean="0"/>
              <a:t>Using </a:t>
            </a:r>
            <a:r>
              <a:rPr lang="en-GB" dirty="0" err="1"/>
              <a:t>Q</a:t>
            </a:r>
            <a:r>
              <a:rPr lang="en-GB" dirty="0" err="1" smtClean="0"/>
              <a:t>Unit</a:t>
            </a:r>
            <a:r>
              <a:rPr lang="en-GB" dirty="0"/>
              <a:t/>
            </a:r>
            <a:br>
              <a:rPr lang="en-GB" dirty="0"/>
            </a:br>
            <a:endParaRPr lang="en-GB" dirty="0"/>
          </a:p>
        </p:txBody>
      </p:sp>
      <p:sp>
        <p:nvSpPr>
          <p:cNvPr id="2" name="Content Placeholder 1"/>
          <p:cNvSpPr>
            <a:spLocks noGrp="1"/>
          </p:cNvSpPr>
          <p:nvPr>
            <p:ph idx="1"/>
          </p:nvPr>
        </p:nvSpPr>
        <p:spPr/>
        <p:txBody>
          <a:bodyPr>
            <a:normAutofit/>
          </a:bodyPr>
          <a:lstStyle/>
          <a:p>
            <a:r>
              <a:rPr lang="en-GB" dirty="0" smtClean="0"/>
              <a:t>Create a simple web project in Visual Studio</a:t>
            </a:r>
          </a:p>
          <a:p>
            <a:r>
              <a:rPr lang="en-GB" dirty="0" smtClean="0"/>
              <a:t>Tests defined in JavaScript test files</a:t>
            </a:r>
          </a:p>
          <a:p>
            <a:r>
              <a:rPr lang="en-GB" dirty="0" smtClean="0"/>
              <a:t>Test page has div to show results</a:t>
            </a:r>
          </a:p>
          <a:p>
            <a:pPr marL="0" indent="0">
              <a:buNone/>
            </a:pPr>
            <a:endParaRPr lang="en-GB" dirty="0"/>
          </a:p>
        </p:txBody>
      </p:sp>
      <p:sp>
        <p:nvSpPr>
          <p:cNvPr id="3" name="TextBox 2"/>
          <p:cNvSpPr txBox="1"/>
          <p:nvPr/>
        </p:nvSpPr>
        <p:spPr>
          <a:xfrm>
            <a:off x="1331641" y="2787775"/>
            <a:ext cx="6534727" cy="1569660"/>
          </a:xfrm>
          <a:prstGeom prst="rect">
            <a:avLst/>
          </a:prstGeom>
          <a:solidFill>
            <a:schemeClr val="tx2"/>
          </a:solidFill>
        </p:spPr>
        <p:txBody>
          <a:bodyPr wrap="square" rtlCol="0">
            <a:spAutoFit/>
          </a:bodyPr>
          <a:lstStyle/>
          <a:p>
            <a:r>
              <a:rPr lang="en-US" sz="1200" dirty="0">
                <a:solidFill>
                  <a:schemeClr val="bg1"/>
                </a:solidFill>
                <a:latin typeface="Consolas" panose="020B0609020204030204" pitchFamily="49" charset="0"/>
                <a:cs typeface="Consolas" panose="020B0609020204030204" pitchFamily="49" charset="0"/>
              </a:rPr>
              <a:t>module("Test the scoring logic");</a:t>
            </a:r>
          </a:p>
          <a:p>
            <a:r>
              <a:rPr lang="en-US" sz="1200" dirty="0">
                <a:solidFill>
                  <a:schemeClr val="bg1"/>
                </a:solidFill>
                <a:latin typeface="Consolas" panose="020B0609020204030204" pitchFamily="49" charset="0"/>
                <a:cs typeface="Consolas" panose="020B0609020204030204" pitchFamily="49" charset="0"/>
              </a:rPr>
              <a:t>app = </a:t>
            </a:r>
            <a:r>
              <a:rPr lang="en-US" sz="1200" dirty="0" err="1">
                <a:solidFill>
                  <a:schemeClr val="bg1"/>
                </a:solidFill>
                <a:latin typeface="Consolas" panose="020B0609020204030204" pitchFamily="49" charset="0"/>
                <a:cs typeface="Consolas" panose="020B0609020204030204" pitchFamily="49" charset="0"/>
              </a:rPr>
              <a:t>window.app</a:t>
            </a:r>
            <a:r>
              <a:rPr lang="en-US" sz="1200" dirty="0">
                <a:solidFill>
                  <a:schemeClr val="bg1"/>
                </a:solidFill>
                <a:latin typeface="Consolas" panose="020B0609020204030204" pitchFamily="49" charset="0"/>
                <a:cs typeface="Consolas" panose="020B0609020204030204" pitchFamily="49" charset="0"/>
              </a:rPr>
              <a:t> || {};</a:t>
            </a:r>
          </a:p>
          <a:p>
            <a:endParaRPr lang="en-US" sz="1200" dirty="0">
              <a:solidFill>
                <a:schemeClr val="bg1"/>
              </a:solidFill>
              <a:latin typeface="Consolas" panose="020B0609020204030204" pitchFamily="49" charset="0"/>
              <a:cs typeface="Consolas" panose="020B0609020204030204" pitchFamily="49" charset="0"/>
            </a:endParaRPr>
          </a:p>
          <a:p>
            <a:r>
              <a:rPr lang="en-US" sz="1200" dirty="0">
                <a:solidFill>
                  <a:schemeClr val="bg1"/>
                </a:solidFill>
                <a:latin typeface="Consolas" panose="020B0609020204030204" pitchFamily="49" charset="0"/>
                <a:cs typeface="Consolas" panose="020B0609020204030204" pitchFamily="49" charset="0"/>
              </a:rPr>
              <a:t>test("Score of -100/10 gives appropriate summary", function () {</a:t>
            </a:r>
          </a:p>
          <a:p>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app.viewModel.numberQuestions</a:t>
            </a:r>
            <a:r>
              <a:rPr lang="en-US" sz="1200" dirty="0">
                <a:solidFill>
                  <a:schemeClr val="bg1"/>
                </a:solidFill>
                <a:latin typeface="Consolas" panose="020B0609020204030204" pitchFamily="49" charset="0"/>
                <a:cs typeface="Consolas" panose="020B0609020204030204" pitchFamily="49" charset="0"/>
              </a:rPr>
              <a:t> = 10;</a:t>
            </a:r>
          </a:p>
          <a:p>
            <a:r>
              <a:rPr lang="en-US" sz="1200" dirty="0">
                <a:solidFill>
                  <a:schemeClr val="bg1"/>
                </a:solidFill>
                <a:latin typeface="Consolas" panose="020B0609020204030204" pitchFamily="49" charset="0"/>
                <a:cs typeface="Consolas" panose="020B0609020204030204" pitchFamily="49" charset="0"/>
              </a:rPr>
              <a:t>    </a:t>
            </a:r>
            <a:r>
              <a:rPr lang="en-US" sz="1200" dirty="0" err="1">
                <a:solidFill>
                  <a:schemeClr val="bg1"/>
                </a:solidFill>
                <a:latin typeface="Consolas" panose="020B0609020204030204" pitchFamily="49" charset="0"/>
                <a:cs typeface="Consolas" panose="020B0609020204030204" pitchFamily="49" charset="0"/>
              </a:rPr>
              <a:t>app.viewModel.currentScore</a:t>
            </a:r>
            <a:r>
              <a:rPr lang="en-US" sz="1200" dirty="0">
                <a:solidFill>
                  <a:schemeClr val="bg1"/>
                </a:solidFill>
                <a:latin typeface="Consolas" panose="020B0609020204030204" pitchFamily="49" charset="0"/>
                <a:cs typeface="Consolas" panose="020B0609020204030204" pitchFamily="49" charset="0"/>
              </a:rPr>
              <a:t> = -100;</a:t>
            </a:r>
          </a:p>
          <a:p>
            <a:r>
              <a:rPr lang="en-US" sz="1200" dirty="0">
                <a:solidFill>
                  <a:schemeClr val="bg1"/>
                </a:solidFill>
                <a:latin typeface="Consolas" panose="020B0609020204030204" pitchFamily="49" charset="0"/>
                <a:cs typeface="Consolas" panose="020B0609020204030204" pitchFamily="49" charset="0"/>
              </a:rPr>
              <a:t>    equal(</a:t>
            </a:r>
            <a:r>
              <a:rPr lang="en-US" sz="1200" dirty="0" err="1">
                <a:solidFill>
                  <a:schemeClr val="bg1"/>
                </a:solidFill>
                <a:latin typeface="Consolas" panose="020B0609020204030204" pitchFamily="49" charset="0"/>
                <a:cs typeface="Consolas" panose="020B0609020204030204" pitchFamily="49" charset="0"/>
              </a:rPr>
              <a:t>app.viewModel.scoreMessage</a:t>
            </a:r>
            <a:r>
              <a:rPr lang="en-US" sz="1200" dirty="0">
                <a:solidFill>
                  <a:schemeClr val="bg1"/>
                </a:solidFill>
                <a:latin typeface="Consolas" panose="020B0609020204030204" pitchFamily="49" charset="0"/>
                <a:cs typeface="Consolas" panose="020B0609020204030204" pitchFamily="49" charset="0"/>
              </a:rPr>
              <a:t>(), "Scoring error...");</a:t>
            </a:r>
          </a:p>
          <a:p>
            <a:r>
              <a:rPr lang="en-US" sz="12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85460816"/>
      </p:ext>
    </p:extLst>
  </p:cSld>
  <p:clrMapOvr>
    <a:masterClrMapping/>
  </p:clrMapOvr>
  <p:transition>
    <p:cover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GB" dirty="0"/>
              <a:t>Demo: Client-side testing</a:t>
            </a:r>
            <a:br>
              <a:rPr lang="en-GB" dirty="0"/>
            </a:b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659034060"/>
      </p:ext>
    </p:extLst>
  </p:cSld>
  <p:clrMapOvr>
    <a:masterClrMapping/>
  </p:clrMapOvr>
  <p:transition>
    <p:cover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2" name="TDD_Demo_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90775" y="1370013"/>
            <a:ext cx="4362450" cy="3262312"/>
          </a:xfrm>
        </p:spPr>
      </p:pic>
    </p:spTree>
    <p:extLst>
      <p:ext uri="{BB962C8B-B14F-4D97-AF65-F5344CB8AC3E}">
        <p14:creationId xmlns:p14="http://schemas.microsoft.com/office/powerpoint/2010/main" val="1513761682"/>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11459"/>
          <a:stretch/>
        </p:blipFill>
        <p:spPr>
          <a:xfrm>
            <a:off x="0" y="-89651"/>
            <a:ext cx="9148111" cy="5304721"/>
          </a:xfrm>
          <a:prstGeom prst="rect">
            <a:avLst/>
          </a:prstGeom>
        </p:spPr>
      </p:pic>
    </p:spTree>
    <p:extLst>
      <p:ext uri="{BB962C8B-B14F-4D97-AF65-F5344CB8AC3E}">
        <p14:creationId xmlns:p14="http://schemas.microsoft.com/office/powerpoint/2010/main" val="38222913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Arc 51"/>
          <p:cNvSpPr/>
          <p:nvPr/>
        </p:nvSpPr>
        <p:spPr>
          <a:xfrm rot="6751527">
            <a:off x="4290848" y="3155508"/>
            <a:ext cx="554330" cy="619641"/>
          </a:xfrm>
          <a:prstGeom prst="arc">
            <a:avLst>
              <a:gd name="adj1" fmla="val 2097834"/>
              <a:gd name="adj2" fmla="val 366333"/>
            </a:avLst>
          </a:prstGeom>
          <a:ln w="41275">
            <a:solidFill>
              <a:schemeClr val="bg2">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900">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a:blip r:embed="rId3"/>
          <a:stretch>
            <a:fillRect/>
          </a:stretch>
        </p:blipFill>
        <p:spPr>
          <a:xfrm>
            <a:off x="1117780" y="2422458"/>
            <a:ext cx="730013" cy="668160"/>
          </a:xfrm>
          <a:prstGeom prst="rect">
            <a:avLst/>
          </a:prstGeom>
        </p:spPr>
      </p:pic>
      <p:grpSp>
        <p:nvGrpSpPr>
          <p:cNvPr id="30" name="Group 29"/>
          <p:cNvGrpSpPr/>
          <p:nvPr/>
        </p:nvGrpSpPr>
        <p:grpSpPr>
          <a:xfrm>
            <a:off x="2924522" y="1719587"/>
            <a:ext cx="2041561" cy="1809924"/>
            <a:chOff x="4425816" y="2952572"/>
            <a:chExt cx="2722081" cy="2413232"/>
          </a:xfrm>
        </p:grpSpPr>
        <p:sp>
          <p:nvSpPr>
            <p:cNvPr id="8" name="Rectangle 7"/>
            <p:cNvSpPr/>
            <p:nvPr/>
          </p:nvSpPr>
          <p:spPr>
            <a:xfrm>
              <a:off x="4425816" y="3373233"/>
              <a:ext cx="2288634" cy="1992571"/>
            </a:xfrm>
            <a:prstGeom prst="rect">
              <a:avLst/>
            </a:prstGeom>
            <a:solidFill>
              <a:schemeClr val="bg1">
                <a:lumMod val="95000"/>
                <a:alpha val="80000"/>
              </a:schemeClr>
            </a:solidFill>
            <a:ln>
              <a:solidFill>
                <a:schemeClr val="bg1">
                  <a:lumMod val="65000"/>
                </a:schemeClr>
              </a:solidFill>
            </a:ln>
          </p:spPr>
          <p:style>
            <a:lnRef idx="2">
              <a:schemeClr val="accent5"/>
            </a:lnRef>
            <a:fillRef idx="1">
              <a:schemeClr val="lt1"/>
            </a:fillRef>
            <a:effectRef idx="0">
              <a:schemeClr val="accent5"/>
            </a:effectRef>
            <a:fontRef idx="minor">
              <a:schemeClr val="dk1"/>
            </a:fontRef>
          </p:style>
          <p:txBody>
            <a:bodyPr lIns="68572" tIns="34286" rIns="68572" bIns="34286" rtlCol="0" anchor="t"/>
            <a:lstStyle/>
            <a:p>
              <a:r>
                <a:rPr lang="en-US" sz="1200" dirty="0">
                  <a:solidFill>
                    <a:srgbClr val="595959"/>
                  </a:solidFill>
                  <a:latin typeface="+mj-lt"/>
                </a:rPr>
                <a:t>Visual Studio</a:t>
              </a:r>
              <a:br>
                <a:rPr lang="en-US" sz="1200" dirty="0">
                  <a:solidFill>
                    <a:srgbClr val="595959"/>
                  </a:solidFill>
                  <a:latin typeface="+mj-lt"/>
                </a:rPr>
              </a:br>
              <a:r>
                <a:rPr lang="en-US" sz="1200" dirty="0">
                  <a:solidFill>
                    <a:srgbClr val="595959"/>
                  </a:solidFill>
                  <a:latin typeface="+mj-lt"/>
                </a:rPr>
                <a:t>online or TFS</a:t>
              </a:r>
            </a:p>
            <a:p>
              <a:pPr marL="214313" indent="-214313">
                <a:buFont typeface="Arial" panose="020B0604020202020204" pitchFamily="34" charset="0"/>
                <a:buChar char="•"/>
              </a:pPr>
              <a:r>
                <a:rPr lang="en-US" sz="900" dirty="0">
                  <a:solidFill>
                    <a:srgbClr val="595959"/>
                  </a:solidFill>
                  <a:latin typeface="+mj-lt"/>
                </a:rPr>
                <a:t>Storage of the source code</a:t>
              </a:r>
            </a:p>
            <a:p>
              <a:pPr marL="214313" indent="-214313">
                <a:buFont typeface="Arial" panose="020B0604020202020204" pitchFamily="34" charset="0"/>
                <a:buChar char="•"/>
              </a:pPr>
              <a:r>
                <a:rPr lang="en-US" sz="900" dirty="0">
                  <a:solidFill>
                    <a:srgbClr val="595959"/>
                  </a:solidFill>
                  <a:latin typeface="+mj-lt"/>
                </a:rPr>
                <a:t>Automated builds</a:t>
              </a:r>
            </a:p>
            <a:p>
              <a:pPr marL="214313" indent="-214313">
                <a:buFont typeface="Arial" panose="020B0604020202020204" pitchFamily="34" charset="0"/>
                <a:buChar char="•"/>
              </a:pPr>
              <a:r>
                <a:rPr lang="en-US" sz="900" dirty="0">
                  <a:solidFill>
                    <a:srgbClr val="595959"/>
                  </a:solidFill>
                  <a:latin typeface="+mj-lt"/>
                </a:rPr>
                <a:t>Coded UI / Build verification Tests</a:t>
              </a:r>
            </a:p>
            <a:p>
              <a:pPr marL="214313" indent="-214313">
                <a:buFont typeface="Arial" panose="020B0604020202020204" pitchFamily="34" charset="0"/>
                <a:buChar char="•"/>
              </a:pPr>
              <a:r>
                <a:rPr lang="en-US" sz="900" dirty="0">
                  <a:solidFill>
                    <a:srgbClr val="595959"/>
                  </a:solidFill>
                  <a:latin typeface="+mj-lt"/>
                </a:rPr>
                <a:t>Deployment automation with PowerShell and build definitions</a:t>
              </a:r>
            </a:p>
          </p:txBody>
        </p:sp>
        <p:grpSp>
          <p:nvGrpSpPr>
            <p:cNvPr id="28" name="Group 27"/>
            <p:cNvGrpSpPr/>
            <p:nvPr/>
          </p:nvGrpSpPr>
          <p:grpSpPr>
            <a:xfrm>
              <a:off x="5785468" y="2952572"/>
              <a:ext cx="1362429" cy="1069299"/>
              <a:chOff x="2965442" y="2096688"/>
              <a:chExt cx="1651464" cy="1374851"/>
            </a:xfrm>
          </p:grpSpPr>
          <p:pic>
            <p:nvPicPr>
              <p:cNvPr id="26" name="Picture 25"/>
              <p:cNvPicPr>
                <a:picLocks noChangeAspect="1"/>
              </p:cNvPicPr>
              <p:nvPr/>
            </p:nvPicPr>
            <p:blipFill>
              <a:blip r:embed="rId4"/>
              <a:stretch>
                <a:fillRect/>
              </a:stretch>
            </p:blipFill>
            <p:spPr>
              <a:xfrm>
                <a:off x="2965442" y="2096688"/>
                <a:ext cx="1651464" cy="1029891"/>
              </a:xfrm>
              <a:prstGeom prst="rect">
                <a:avLst/>
              </a:prstGeom>
            </p:spPr>
          </p:pic>
          <p:pic>
            <p:nvPicPr>
              <p:cNvPr id="27" name="Picture 26"/>
              <p:cNvPicPr>
                <a:picLocks noChangeAspect="1"/>
              </p:cNvPicPr>
              <p:nvPr/>
            </p:nvPicPr>
            <p:blipFill>
              <a:blip r:embed="rId5"/>
              <a:stretch>
                <a:fillRect/>
              </a:stretch>
            </p:blipFill>
            <p:spPr>
              <a:xfrm>
                <a:off x="3474113" y="2716835"/>
                <a:ext cx="406968" cy="754704"/>
              </a:xfrm>
              <a:prstGeom prst="rect">
                <a:avLst/>
              </a:prstGeom>
            </p:spPr>
          </p:pic>
          <p:pic>
            <p:nvPicPr>
              <p:cNvPr id="10" name="Picture 9"/>
              <p:cNvPicPr>
                <a:picLocks noChangeAspect="1"/>
              </p:cNvPicPr>
              <p:nvPr/>
            </p:nvPicPr>
            <p:blipFill>
              <a:blip r:embed="rId6"/>
              <a:stretch>
                <a:fillRect/>
              </a:stretch>
            </p:blipFill>
            <p:spPr>
              <a:xfrm>
                <a:off x="3716925" y="2502037"/>
                <a:ext cx="700078" cy="901070"/>
              </a:xfrm>
              <a:prstGeom prst="rect">
                <a:avLst/>
              </a:prstGeom>
            </p:spPr>
          </p:pic>
        </p:grpSp>
      </p:grpSp>
      <p:grpSp>
        <p:nvGrpSpPr>
          <p:cNvPr id="32" name="Group 31"/>
          <p:cNvGrpSpPr/>
          <p:nvPr/>
        </p:nvGrpSpPr>
        <p:grpSpPr>
          <a:xfrm>
            <a:off x="5892124" y="1194247"/>
            <a:ext cx="2377390" cy="1641904"/>
            <a:chOff x="7837904" y="2254976"/>
            <a:chExt cx="3169853" cy="2189205"/>
          </a:xfrm>
        </p:grpSpPr>
        <p:sp>
          <p:nvSpPr>
            <p:cNvPr id="12" name="Rectangle 11"/>
            <p:cNvSpPr/>
            <p:nvPr/>
          </p:nvSpPr>
          <p:spPr bwMode="auto">
            <a:xfrm>
              <a:off x="7837904" y="2550080"/>
              <a:ext cx="2525740" cy="1894101"/>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fontAlgn="base">
                <a:spcBef>
                  <a:spcPct val="0"/>
                </a:spcBef>
                <a:spcAft>
                  <a:spcPct val="0"/>
                </a:spcAft>
              </a:pPr>
              <a:r>
                <a:rPr lang="en-US" sz="1200" dirty="0">
                  <a:solidFill>
                    <a:srgbClr val="595959"/>
                  </a:solidFill>
                  <a:latin typeface="+mj-lt"/>
                </a:rPr>
                <a:t>SharePoint Online</a:t>
              </a:r>
            </a:p>
            <a:p>
              <a:pPr marL="214313" indent="-214313">
                <a:buFont typeface="Arial" panose="020B0604020202020204" pitchFamily="34" charset="0"/>
                <a:buChar char="•"/>
              </a:pPr>
              <a:r>
                <a:rPr lang="en-US" sz="900" dirty="0">
                  <a:solidFill>
                    <a:srgbClr val="595959"/>
                  </a:solidFill>
                  <a:latin typeface="+mj-lt"/>
                </a:rPr>
                <a:t>Testing tenant or isolated</a:t>
              </a:r>
              <a:br>
                <a:rPr lang="en-US" sz="900" dirty="0">
                  <a:solidFill>
                    <a:srgbClr val="595959"/>
                  </a:solidFill>
                  <a:latin typeface="+mj-lt"/>
                </a:rPr>
              </a:br>
              <a:r>
                <a:rPr lang="en-US" sz="900" dirty="0">
                  <a:solidFill>
                    <a:srgbClr val="595959"/>
                  </a:solidFill>
                  <a:latin typeface="+mj-lt"/>
                </a:rPr>
                <a:t>site collection in production depending on app functionality</a:t>
              </a:r>
            </a:p>
            <a:p>
              <a:pPr fontAlgn="base">
                <a:spcBef>
                  <a:spcPct val="0"/>
                </a:spcBef>
                <a:spcAft>
                  <a:spcPct val="0"/>
                </a:spcAft>
              </a:pPr>
              <a:endParaRPr lang="en-US" sz="1200" dirty="0">
                <a:solidFill>
                  <a:srgbClr val="595959"/>
                </a:solidFill>
                <a:latin typeface="+mj-lt"/>
              </a:endParaRPr>
            </a:p>
          </p:txBody>
        </p:sp>
        <p:pic>
          <p:nvPicPr>
            <p:cNvPr id="31" name="Picture 30"/>
            <p:cNvPicPr>
              <a:picLocks noChangeAspect="1"/>
            </p:cNvPicPr>
            <p:nvPr/>
          </p:nvPicPr>
          <p:blipFill>
            <a:blip r:embed="rId7"/>
            <a:stretch>
              <a:fillRect/>
            </a:stretch>
          </p:blipFill>
          <p:spPr>
            <a:xfrm>
              <a:off x="9719530" y="2254976"/>
              <a:ext cx="1288227" cy="801004"/>
            </a:xfrm>
            <a:prstGeom prst="rect">
              <a:avLst/>
            </a:prstGeom>
          </p:spPr>
        </p:pic>
      </p:grpSp>
      <p:pic>
        <p:nvPicPr>
          <p:cNvPr id="35" name="Picture 34"/>
          <p:cNvPicPr>
            <a:picLocks noChangeAspect="1"/>
          </p:cNvPicPr>
          <p:nvPr/>
        </p:nvPicPr>
        <p:blipFill>
          <a:blip r:embed="rId8"/>
          <a:stretch>
            <a:fillRect/>
          </a:stretch>
        </p:blipFill>
        <p:spPr>
          <a:xfrm>
            <a:off x="6170638" y="2253634"/>
            <a:ext cx="539063" cy="496718"/>
          </a:xfrm>
          <a:prstGeom prst="rect">
            <a:avLst/>
          </a:prstGeom>
        </p:spPr>
      </p:pic>
      <p:pic>
        <p:nvPicPr>
          <p:cNvPr id="38" name="Picture 37"/>
          <p:cNvPicPr>
            <a:picLocks noChangeAspect="1"/>
          </p:cNvPicPr>
          <p:nvPr/>
        </p:nvPicPr>
        <p:blipFill>
          <a:blip r:embed="rId9"/>
          <a:stretch>
            <a:fillRect/>
          </a:stretch>
        </p:blipFill>
        <p:spPr>
          <a:xfrm>
            <a:off x="6708877" y="2148214"/>
            <a:ext cx="488650" cy="430643"/>
          </a:xfrm>
          <a:prstGeom prst="rect">
            <a:avLst/>
          </a:prstGeom>
        </p:spPr>
      </p:pic>
      <p:grpSp>
        <p:nvGrpSpPr>
          <p:cNvPr id="51" name="Group 50"/>
          <p:cNvGrpSpPr/>
          <p:nvPr/>
        </p:nvGrpSpPr>
        <p:grpSpPr>
          <a:xfrm>
            <a:off x="5892123" y="3057479"/>
            <a:ext cx="2325228" cy="1515525"/>
            <a:chOff x="7837903" y="4739285"/>
            <a:chExt cx="3100304" cy="2020700"/>
          </a:xfrm>
        </p:grpSpPr>
        <p:sp>
          <p:nvSpPr>
            <p:cNvPr id="39" name="Rectangle 38"/>
            <p:cNvSpPr/>
            <p:nvPr/>
          </p:nvSpPr>
          <p:spPr bwMode="auto">
            <a:xfrm>
              <a:off x="7837903" y="4739285"/>
              <a:ext cx="2525740" cy="1894101"/>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fontAlgn="base">
                <a:spcBef>
                  <a:spcPct val="0"/>
                </a:spcBef>
                <a:spcAft>
                  <a:spcPct val="0"/>
                </a:spcAft>
              </a:pPr>
              <a:r>
                <a:rPr lang="en-US" sz="1200" dirty="0">
                  <a:solidFill>
                    <a:srgbClr val="595959"/>
                  </a:solidFill>
                  <a:latin typeface="+mj-lt"/>
                </a:rPr>
                <a:t>SharePoint On-Premises</a:t>
              </a:r>
            </a:p>
            <a:p>
              <a:pPr marL="214313" indent="-214313">
                <a:buFont typeface="Arial" panose="020B0604020202020204" pitchFamily="34" charset="0"/>
                <a:buChar char="•"/>
              </a:pPr>
              <a:r>
                <a:rPr lang="en-US" sz="900" dirty="0">
                  <a:solidFill>
                    <a:srgbClr val="595959"/>
                  </a:solidFill>
                  <a:latin typeface="+mj-lt"/>
                </a:rPr>
                <a:t>Integration testing environment</a:t>
              </a:r>
            </a:p>
            <a:p>
              <a:pPr marL="214313" indent="-214313">
                <a:buFont typeface="Arial" panose="020B0604020202020204" pitchFamily="34" charset="0"/>
                <a:buChar char="•"/>
              </a:pPr>
              <a:r>
                <a:rPr lang="en-US" sz="900" dirty="0">
                  <a:solidFill>
                    <a:srgbClr val="595959"/>
                  </a:solidFill>
                  <a:latin typeface="+mj-lt"/>
                </a:rPr>
                <a:t>Possible isolated site collection in production environment, depending on app functionality</a:t>
              </a:r>
            </a:p>
            <a:p>
              <a:pPr fontAlgn="base">
                <a:spcBef>
                  <a:spcPct val="0"/>
                </a:spcBef>
                <a:spcAft>
                  <a:spcPct val="0"/>
                </a:spcAft>
              </a:pPr>
              <a:endParaRPr lang="en-US" sz="1200" dirty="0">
                <a:solidFill>
                  <a:srgbClr val="595959"/>
                </a:solidFill>
                <a:latin typeface="+mj-lt"/>
              </a:endParaRPr>
            </a:p>
          </p:txBody>
        </p:sp>
        <p:grpSp>
          <p:nvGrpSpPr>
            <p:cNvPr id="41" name="Group 40"/>
            <p:cNvGrpSpPr>
              <a:grpSpLocks noChangeAspect="1"/>
            </p:cNvGrpSpPr>
            <p:nvPr/>
          </p:nvGrpSpPr>
          <p:grpSpPr>
            <a:xfrm>
              <a:off x="9719530" y="5823985"/>
              <a:ext cx="1218677" cy="936000"/>
              <a:chOff x="3259173" y="2265001"/>
              <a:chExt cx="1474354" cy="1159738"/>
            </a:xfrm>
          </p:grpSpPr>
          <p:pic>
            <p:nvPicPr>
              <p:cNvPr id="48" name="Picture 47"/>
              <p:cNvPicPr>
                <a:picLocks noChangeAspect="1"/>
              </p:cNvPicPr>
              <p:nvPr/>
            </p:nvPicPr>
            <p:blipFill>
              <a:blip r:embed="rId5"/>
              <a:stretch>
                <a:fillRect/>
              </a:stretch>
            </p:blipFill>
            <p:spPr>
              <a:xfrm>
                <a:off x="3259173" y="2493797"/>
                <a:ext cx="465830" cy="863861"/>
              </a:xfrm>
              <a:prstGeom prst="rect">
                <a:avLst/>
              </a:prstGeom>
            </p:spPr>
          </p:pic>
          <p:pic>
            <p:nvPicPr>
              <p:cNvPr id="49" name="Picture 48"/>
              <p:cNvPicPr>
                <a:picLocks noChangeAspect="1"/>
              </p:cNvPicPr>
              <p:nvPr/>
            </p:nvPicPr>
            <p:blipFill>
              <a:blip r:embed="rId5"/>
              <a:stretch>
                <a:fillRect/>
              </a:stretch>
            </p:blipFill>
            <p:spPr>
              <a:xfrm>
                <a:off x="3584595" y="2265001"/>
                <a:ext cx="465830" cy="863861"/>
              </a:xfrm>
              <a:prstGeom prst="rect">
                <a:avLst/>
              </a:prstGeom>
            </p:spPr>
          </p:pic>
          <p:pic>
            <p:nvPicPr>
              <p:cNvPr id="50" name="Picture 49"/>
              <p:cNvPicPr>
                <a:picLocks noChangeAspect="1"/>
              </p:cNvPicPr>
              <p:nvPr/>
            </p:nvPicPr>
            <p:blipFill>
              <a:blip r:embed="rId10"/>
              <a:stretch>
                <a:fillRect/>
              </a:stretch>
            </p:blipFill>
            <p:spPr>
              <a:xfrm>
                <a:off x="3829702" y="2547779"/>
                <a:ext cx="903825" cy="876960"/>
              </a:xfrm>
              <a:prstGeom prst="rect">
                <a:avLst/>
              </a:prstGeom>
            </p:spPr>
          </p:pic>
        </p:grpSp>
      </p:grpSp>
      <p:pic>
        <p:nvPicPr>
          <p:cNvPr id="53" name="Picture 52"/>
          <p:cNvPicPr>
            <a:picLocks noChangeAspect="1"/>
          </p:cNvPicPr>
          <p:nvPr/>
        </p:nvPicPr>
        <p:blipFill>
          <a:blip r:embed="rId11"/>
          <a:stretch>
            <a:fillRect/>
          </a:stretch>
        </p:blipFill>
        <p:spPr>
          <a:xfrm>
            <a:off x="4692481" y="3309777"/>
            <a:ext cx="547202" cy="530262"/>
          </a:xfrm>
          <a:prstGeom prst="rect">
            <a:avLst/>
          </a:prstGeom>
        </p:spPr>
      </p:pic>
      <p:cxnSp>
        <p:nvCxnSpPr>
          <p:cNvPr id="54" name="Straight Arrow Connector 53"/>
          <p:cNvCxnSpPr/>
          <p:nvPr/>
        </p:nvCxnSpPr>
        <p:spPr>
          <a:xfrm flipV="1">
            <a:off x="1917896" y="2772008"/>
            <a:ext cx="936523" cy="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p:nvPr/>
        </p:nvCxnSpPr>
        <p:spPr>
          <a:xfrm flipV="1">
            <a:off x="4712383" y="2301446"/>
            <a:ext cx="1099673" cy="480853"/>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4716724" y="2859465"/>
            <a:ext cx="1095332" cy="450313"/>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2" name="Group 61"/>
          <p:cNvGrpSpPr/>
          <p:nvPr/>
        </p:nvGrpSpPr>
        <p:grpSpPr>
          <a:xfrm>
            <a:off x="2000356" y="2698820"/>
            <a:ext cx="385801" cy="385801"/>
            <a:chOff x="492" y="17985"/>
            <a:chExt cx="524853" cy="524853"/>
          </a:xfrm>
        </p:grpSpPr>
        <p:sp>
          <p:nvSpPr>
            <p:cNvPr id="63" name="Oval 6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1</a:t>
              </a:r>
            </a:p>
          </p:txBody>
        </p:sp>
      </p:grpSp>
      <p:grpSp>
        <p:nvGrpSpPr>
          <p:cNvPr id="65" name="Group 64"/>
          <p:cNvGrpSpPr/>
          <p:nvPr/>
        </p:nvGrpSpPr>
        <p:grpSpPr>
          <a:xfrm>
            <a:off x="2731621" y="3382008"/>
            <a:ext cx="385801" cy="385801"/>
            <a:chOff x="492" y="17985"/>
            <a:chExt cx="524853" cy="524853"/>
          </a:xfrm>
        </p:grpSpPr>
        <p:sp>
          <p:nvSpPr>
            <p:cNvPr id="66" name="Oval 6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2</a:t>
              </a:r>
            </a:p>
          </p:txBody>
        </p:sp>
      </p:grpSp>
      <p:grpSp>
        <p:nvGrpSpPr>
          <p:cNvPr id="68" name="Group 67"/>
          <p:cNvGrpSpPr/>
          <p:nvPr/>
        </p:nvGrpSpPr>
        <p:grpSpPr>
          <a:xfrm>
            <a:off x="4581320" y="3786924"/>
            <a:ext cx="385801" cy="38580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3</a:t>
              </a:r>
            </a:p>
          </p:txBody>
        </p:sp>
      </p:grpSp>
      <p:grpSp>
        <p:nvGrpSpPr>
          <p:cNvPr id="71" name="Group 70"/>
          <p:cNvGrpSpPr/>
          <p:nvPr/>
        </p:nvGrpSpPr>
        <p:grpSpPr>
          <a:xfrm>
            <a:off x="5093909" y="2422458"/>
            <a:ext cx="385801" cy="3858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4</a:t>
              </a:r>
            </a:p>
          </p:txBody>
        </p:sp>
      </p:grpSp>
      <p:sp>
        <p:nvSpPr>
          <p:cNvPr id="74" name="Title 73"/>
          <p:cNvSpPr>
            <a:spLocks noGrp="1"/>
          </p:cNvSpPr>
          <p:nvPr>
            <p:ph type="title"/>
          </p:nvPr>
        </p:nvSpPr>
        <p:spPr/>
        <p:txBody>
          <a:bodyPr/>
          <a:lstStyle/>
          <a:p>
            <a:pPr>
              <a:lnSpc>
                <a:spcPct val="100000"/>
              </a:lnSpc>
            </a:pPr>
            <a:r>
              <a:rPr lang="en-US" dirty="0"/>
              <a:t>Continuous </a:t>
            </a:r>
            <a:r>
              <a:rPr lang="en-US" dirty="0" smtClean="0"/>
              <a:t>Integration</a:t>
            </a:r>
            <a:br>
              <a:rPr lang="en-US" dirty="0" smtClean="0"/>
            </a:br>
            <a:r>
              <a:rPr lang="en-US" sz="2400" dirty="0"/>
              <a:t>SharePoint Hosted </a:t>
            </a:r>
            <a:r>
              <a:rPr lang="en-US" sz="2400" dirty="0" smtClean="0"/>
              <a:t>Add-in or other Client-side development</a:t>
            </a:r>
            <a:endParaRPr lang="en-US" dirty="0"/>
          </a:p>
        </p:txBody>
      </p:sp>
      <p:sp>
        <p:nvSpPr>
          <p:cNvPr id="4" name="Content Placeholder 3"/>
          <p:cNvSpPr>
            <a:spLocks noGrp="1"/>
          </p:cNvSpPr>
          <p:nvPr>
            <p:ph idx="1"/>
          </p:nvPr>
        </p:nvSpPr>
        <p:spPr/>
        <p:txBody>
          <a:bodyPr/>
          <a:lstStyle/>
          <a:p>
            <a:endParaRPr lang="en-GB"/>
          </a:p>
        </p:txBody>
      </p:sp>
    </p:spTree>
    <p:extLst>
      <p:ext uri="{BB962C8B-B14F-4D97-AF65-F5344CB8AC3E}">
        <p14:creationId xmlns:p14="http://schemas.microsoft.com/office/powerpoint/2010/main" val="925754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Arc 51"/>
          <p:cNvSpPr/>
          <p:nvPr/>
        </p:nvSpPr>
        <p:spPr>
          <a:xfrm rot="6751527">
            <a:off x="3767280" y="3155508"/>
            <a:ext cx="554330" cy="619641"/>
          </a:xfrm>
          <a:prstGeom prst="arc">
            <a:avLst>
              <a:gd name="adj1" fmla="val 2097834"/>
              <a:gd name="adj2" fmla="val 366333"/>
            </a:avLst>
          </a:prstGeom>
          <a:ln w="41275">
            <a:solidFill>
              <a:schemeClr val="bg2">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900">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a:blip r:embed="rId3"/>
          <a:stretch>
            <a:fillRect/>
          </a:stretch>
        </p:blipFill>
        <p:spPr>
          <a:xfrm>
            <a:off x="594212" y="2422458"/>
            <a:ext cx="730013" cy="668160"/>
          </a:xfrm>
          <a:prstGeom prst="rect">
            <a:avLst/>
          </a:prstGeom>
        </p:spPr>
      </p:pic>
      <p:grpSp>
        <p:nvGrpSpPr>
          <p:cNvPr id="30" name="Group 29"/>
          <p:cNvGrpSpPr/>
          <p:nvPr/>
        </p:nvGrpSpPr>
        <p:grpSpPr>
          <a:xfrm>
            <a:off x="2400954" y="1719587"/>
            <a:ext cx="2041561" cy="1809924"/>
            <a:chOff x="4425816" y="2952572"/>
            <a:chExt cx="2722081" cy="2413232"/>
          </a:xfrm>
        </p:grpSpPr>
        <p:sp>
          <p:nvSpPr>
            <p:cNvPr id="8" name="Rectangle 7"/>
            <p:cNvSpPr/>
            <p:nvPr/>
          </p:nvSpPr>
          <p:spPr>
            <a:xfrm>
              <a:off x="4425816" y="3373233"/>
              <a:ext cx="2288634" cy="1992571"/>
            </a:xfrm>
            <a:prstGeom prst="rect">
              <a:avLst/>
            </a:prstGeom>
            <a:solidFill>
              <a:schemeClr val="bg1">
                <a:lumMod val="95000"/>
                <a:alpha val="80000"/>
              </a:schemeClr>
            </a:solidFill>
            <a:ln>
              <a:solidFill>
                <a:schemeClr val="bg1">
                  <a:lumMod val="65000"/>
                </a:schemeClr>
              </a:solidFill>
            </a:ln>
          </p:spPr>
          <p:style>
            <a:lnRef idx="2">
              <a:schemeClr val="accent5"/>
            </a:lnRef>
            <a:fillRef idx="1">
              <a:schemeClr val="lt1"/>
            </a:fillRef>
            <a:effectRef idx="0">
              <a:schemeClr val="accent5"/>
            </a:effectRef>
            <a:fontRef idx="minor">
              <a:schemeClr val="dk1"/>
            </a:fontRef>
          </p:style>
          <p:txBody>
            <a:bodyPr lIns="68572" tIns="34286" rIns="68572" bIns="34286" rtlCol="0" anchor="t"/>
            <a:lstStyle/>
            <a:p>
              <a:r>
                <a:rPr lang="en-US" sz="1200" dirty="0">
                  <a:solidFill>
                    <a:srgbClr val="595959"/>
                  </a:solidFill>
                  <a:latin typeface="+mj-lt"/>
                </a:rPr>
                <a:t>Visual Studio</a:t>
              </a:r>
              <a:br>
                <a:rPr lang="en-US" sz="1200" dirty="0">
                  <a:solidFill>
                    <a:srgbClr val="595959"/>
                  </a:solidFill>
                  <a:latin typeface="+mj-lt"/>
                </a:rPr>
              </a:br>
              <a:r>
                <a:rPr lang="en-US" sz="1200" dirty="0">
                  <a:solidFill>
                    <a:srgbClr val="595959"/>
                  </a:solidFill>
                  <a:latin typeface="+mj-lt"/>
                </a:rPr>
                <a:t>online or TFS</a:t>
              </a:r>
            </a:p>
            <a:p>
              <a:pPr marL="214313" indent="-214313">
                <a:buFont typeface="Arial" panose="020B0604020202020204" pitchFamily="34" charset="0"/>
                <a:buChar char="•"/>
              </a:pPr>
              <a:r>
                <a:rPr lang="en-US" sz="900" dirty="0">
                  <a:solidFill>
                    <a:srgbClr val="595959"/>
                  </a:solidFill>
                  <a:latin typeface="+mj-lt"/>
                </a:rPr>
                <a:t>Storage of the source code</a:t>
              </a:r>
            </a:p>
            <a:p>
              <a:pPr marL="214313" indent="-214313">
                <a:buFont typeface="Arial" panose="020B0604020202020204" pitchFamily="34" charset="0"/>
                <a:buChar char="•"/>
              </a:pPr>
              <a:r>
                <a:rPr lang="en-US" sz="900" dirty="0">
                  <a:solidFill>
                    <a:srgbClr val="595959"/>
                  </a:solidFill>
                  <a:latin typeface="+mj-lt"/>
                </a:rPr>
                <a:t>Automated builds</a:t>
              </a:r>
            </a:p>
            <a:p>
              <a:pPr marL="214313" indent="-214313">
                <a:buFont typeface="Arial" panose="020B0604020202020204" pitchFamily="34" charset="0"/>
                <a:buChar char="•"/>
              </a:pPr>
              <a:r>
                <a:rPr lang="en-US" sz="900" dirty="0">
                  <a:solidFill>
                    <a:srgbClr val="595959"/>
                  </a:solidFill>
                  <a:latin typeface="+mj-lt"/>
                </a:rPr>
                <a:t>Coded UI / Build verification Tests</a:t>
              </a:r>
            </a:p>
            <a:p>
              <a:pPr marL="214313" indent="-214313">
                <a:buFont typeface="Arial" panose="020B0604020202020204" pitchFamily="34" charset="0"/>
                <a:buChar char="•"/>
              </a:pPr>
              <a:r>
                <a:rPr lang="en-US" sz="900" dirty="0">
                  <a:solidFill>
                    <a:srgbClr val="595959"/>
                  </a:solidFill>
                  <a:latin typeface="+mj-lt"/>
                </a:rPr>
                <a:t>Deployment automation with PowerShell and build definitions</a:t>
              </a:r>
            </a:p>
          </p:txBody>
        </p:sp>
        <p:grpSp>
          <p:nvGrpSpPr>
            <p:cNvPr id="28" name="Group 27"/>
            <p:cNvGrpSpPr/>
            <p:nvPr/>
          </p:nvGrpSpPr>
          <p:grpSpPr>
            <a:xfrm>
              <a:off x="5785468" y="2952572"/>
              <a:ext cx="1362429" cy="1069299"/>
              <a:chOff x="2965442" y="2096688"/>
              <a:chExt cx="1651464" cy="1374851"/>
            </a:xfrm>
          </p:grpSpPr>
          <p:pic>
            <p:nvPicPr>
              <p:cNvPr id="26" name="Picture 25"/>
              <p:cNvPicPr>
                <a:picLocks noChangeAspect="1"/>
              </p:cNvPicPr>
              <p:nvPr/>
            </p:nvPicPr>
            <p:blipFill>
              <a:blip r:embed="rId4"/>
              <a:stretch>
                <a:fillRect/>
              </a:stretch>
            </p:blipFill>
            <p:spPr>
              <a:xfrm>
                <a:off x="2965442" y="2096688"/>
                <a:ext cx="1651464" cy="1029891"/>
              </a:xfrm>
              <a:prstGeom prst="rect">
                <a:avLst/>
              </a:prstGeom>
            </p:spPr>
          </p:pic>
          <p:pic>
            <p:nvPicPr>
              <p:cNvPr id="27" name="Picture 26"/>
              <p:cNvPicPr>
                <a:picLocks noChangeAspect="1"/>
              </p:cNvPicPr>
              <p:nvPr/>
            </p:nvPicPr>
            <p:blipFill>
              <a:blip r:embed="rId5"/>
              <a:stretch>
                <a:fillRect/>
              </a:stretch>
            </p:blipFill>
            <p:spPr>
              <a:xfrm>
                <a:off x="3474113" y="2716835"/>
                <a:ext cx="406968" cy="754704"/>
              </a:xfrm>
              <a:prstGeom prst="rect">
                <a:avLst/>
              </a:prstGeom>
            </p:spPr>
          </p:pic>
          <p:pic>
            <p:nvPicPr>
              <p:cNvPr id="10" name="Picture 9"/>
              <p:cNvPicPr>
                <a:picLocks noChangeAspect="1"/>
              </p:cNvPicPr>
              <p:nvPr/>
            </p:nvPicPr>
            <p:blipFill>
              <a:blip r:embed="rId6"/>
              <a:stretch>
                <a:fillRect/>
              </a:stretch>
            </p:blipFill>
            <p:spPr>
              <a:xfrm>
                <a:off x="3716925" y="2502037"/>
                <a:ext cx="700078" cy="901070"/>
              </a:xfrm>
              <a:prstGeom prst="rect">
                <a:avLst/>
              </a:prstGeom>
            </p:spPr>
          </p:pic>
        </p:grpSp>
      </p:grpSp>
      <p:grpSp>
        <p:nvGrpSpPr>
          <p:cNvPr id="2" name="Group 1"/>
          <p:cNvGrpSpPr/>
          <p:nvPr/>
        </p:nvGrpSpPr>
        <p:grpSpPr>
          <a:xfrm>
            <a:off x="5776987" y="998959"/>
            <a:ext cx="2377390" cy="1838198"/>
            <a:chOff x="7156486" y="1592329"/>
            <a:chExt cx="3169853" cy="2450931"/>
          </a:xfrm>
        </p:grpSpPr>
        <p:grpSp>
          <p:nvGrpSpPr>
            <p:cNvPr id="32" name="Group 31"/>
            <p:cNvGrpSpPr/>
            <p:nvPr/>
          </p:nvGrpSpPr>
          <p:grpSpPr>
            <a:xfrm>
              <a:off x="7156486" y="1592329"/>
              <a:ext cx="3169853" cy="2189205"/>
              <a:chOff x="7837904" y="2254976"/>
              <a:chExt cx="3169853" cy="2189205"/>
            </a:xfrm>
          </p:grpSpPr>
          <p:sp>
            <p:nvSpPr>
              <p:cNvPr id="12" name="Rectangle 11"/>
              <p:cNvSpPr/>
              <p:nvPr/>
            </p:nvSpPr>
            <p:spPr bwMode="auto">
              <a:xfrm>
                <a:off x="7837904" y="2550080"/>
                <a:ext cx="2525740" cy="1894101"/>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fontAlgn="base">
                  <a:spcBef>
                    <a:spcPct val="0"/>
                  </a:spcBef>
                  <a:spcAft>
                    <a:spcPct val="0"/>
                  </a:spcAft>
                </a:pPr>
                <a:r>
                  <a:rPr lang="en-US" sz="1200" dirty="0">
                    <a:solidFill>
                      <a:srgbClr val="595959"/>
                    </a:solidFill>
                    <a:latin typeface="+mj-lt"/>
                  </a:rPr>
                  <a:t>SharePoint Online</a:t>
                </a:r>
              </a:p>
              <a:p>
                <a:pPr marL="214313" indent="-214313">
                  <a:buFont typeface="Arial" panose="020B0604020202020204" pitchFamily="34" charset="0"/>
                  <a:buChar char="•"/>
                </a:pPr>
                <a:r>
                  <a:rPr lang="en-US" sz="900" dirty="0">
                    <a:solidFill>
                      <a:srgbClr val="595959"/>
                    </a:solidFill>
                    <a:latin typeface="+mj-lt"/>
                  </a:rPr>
                  <a:t>Testing tenant or isolated</a:t>
                </a:r>
                <a:br>
                  <a:rPr lang="en-US" sz="900" dirty="0">
                    <a:solidFill>
                      <a:srgbClr val="595959"/>
                    </a:solidFill>
                    <a:latin typeface="+mj-lt"/>
                  </a:rPr>
                </a:br>
                <a:r>
                  <a:rPr lang="en-US" sz="900" dirty="0">
                    <a:solidFill>
                      <a:srgbClr val="595959"/>
                    </a:solidFill>
                    <a:latin typeface="+mj-lt"/>
                  </a:rPr>
                  <a:t>site collection in production depending on app functionality</a:t>
                </a:r>
              </a:p>
              <a:p>
                <a:pPr marL="214313" indent="-214313">
                  <a:buFont typeface="Arial" panose="020B0604020202020204" pitchFamily="34" charset="0"/>
                  <a:buChar char="•"/>
                </a:pPr>
                <a:r>
                  <a:rPr lang="en-US" sz="900" dirty="0">
                    <a:solidFill>
                      <a:srgbClr val="595959"/>
                    </a:solidFill>
                    <a:latin typeface="+mj-lt"/>
                  </a:rPr>
                  <a:t>Could be also on-premises SharePoint</a:t>
                </a:r>
              </a:p>
              <a:p>
                <a:pPr fontAlgn="base">
                  <a:spcBef>
                    <a:spcPct val="0"/>
                  </a:spcBef>
                  <a:spcAft>
                    <a:spcPct val="0"/>
                  </a:spcAft>
                </a:pPr>
                <a:endParaRPr lang="en-US" sz="1200" dirty="0">
                  <a:solidFill>
                    <a:srgbClr val="595959"/>
                  </a:solidFill>
                  <a:latin typeface="+mj-lt"/>
                </a:endParaRPr>
              </a:p>
            </p:txBody>
          </p:sp>
          <p:pic>
            <p:nvPicPr>
              <p:cNvPr id="31" name="Picture 30"/>
              <p:cNvPicPr>
                <a:picLocks noChangeAspect="1"/>
              </p:cNvPicPr>
              <p:nvPr/>
            </p:nvPicPr>
            <p:blipFill>
              <a:blip r:embed="rId7"/>
              <a:stretch>
                <a:fillRect/>
              </a:stretch>
            </p:blipFill>
            <p:spPr>
              <a:xfrm>
                <a:off x="9719530" y="2254976"/>
                <a:ext cx="1288227" cy="801004"/>
              </a:xfrm>
              <a:prstGeom prst="rect">
                <a:avLst/>
              </a:prstGeom>
            </p:spPr>
          </p:pic>
        </p:grpSp>
        <p:pic>
          <p:nvPicPr>
            <p:cNvPr id="35" name="Picture 34"/>
            <p:cNvPicPr>
              <a:picLocks noChangeAspect="1"/>
            </p:cNvPicPr>
            <p:nvPr/>
          </p:nvPicPr>
          <p:blipFill>
            <a:blip r:embed="rId8"/>
            <a:stretch>
              <a:fillRect/>
            </a:stretch>
          </p:blipFill>
          <p:spPr>
            <a:xfrm>
              <a:off x="8765645" y="3380969"/>
              <a:ext cx="718751" cy="662291"/>
            </a:xfrm>
            <a:prstGeom prst="rect">
              <a:avLst/>
            </a:prstGeom>
          </p:spPr>
        </p:pic>
        <p:pic>
          <p:nvPicPr>
            <p:cNvPr id="38" name="Picture 37"/>
            <p:cNvPicPr>
              <a:picLocks noChangeAspect="1"/>
            </p:cNvPicPr>
            <p:nvPr/>
          </p:nvPicPr>
          <p:blipFill>
            <a:blip r:embed="rId9"/>
            <a:stretch>
              <a:fillRect/>
            </a:stretch>
          </p:blipFill>
          <p:spPr>
            <a:xfrm>
              <a:off x="9483298" y="3240409"/>
              <a:ext cx="651533" cy="574190"/>
            </a:xfrm>
            <a:prstGeom prst="rect">
              <a:avLst/>
            </a:prstGeom>
          </p:spPr>
        </p:pic>
      </p:grpSp>
      <p:pic>
        <p:nvPicPr>
          <p:cNvPr id="53" name="Picture 52"/>
          <p:cNvPicPr>
            <a:picLocks noChangeAspect="1"/>
          </p:cNvPicPr>
          <p:nvPr/>
        </p:nvPicPr>
        <p:blipFill>
          <a:blip r:embed="rId10"/>
          <a:stretch>
            <a:fillRect/>
          </a:stretch>
        </p:blipFill>
        <p:spPr>
          <a:xfrm>
            <a:off x="4168913" y="3309777"/>
            <a:ext cx="547202" cy="530262"/>
          </a:xfrm>
          <a:prstGeom prst="rect">
            <a:avLst/>
          </a:prstGeom>
        </p:spPr>
      </p:pic>
      <p:cxnSp>
        <p:nvCxnSpPr>
          <p:cNvPr id="54" name="Straight Arrow Connector 53"/>
          <p:cNvCxnSpPr/>
          <p:nvPr/>
        </p:nvCxnSpPr>
        <p:spPr>
          <a:xfrm flipV="1">
            <a:off x="1394328" y="2772008"/>
            <a:ext cx="936523" cy="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p:nvPr/>
        </p:nvCxnSpPr>
        <p:spPr>
          <a:xfrm flipV="1">
            <a:off x="4188815" y="2035083"/>
            <a:ext cx="1512705" cy="747216"/>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4193156" y="2859465"/>
            <a:ext cx="1508364" cy="661358"/>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2" name="Group 61"/>
          <p:cNvGrpSpPr/>
          <p:nvPr/>
        </p:nvGrpSpPr>
        <p:grpSpPr>
          <a:xfrm>
            <a:off x="1476788" y="2698820"/>
            <a:ext cx="385801" cy="385801"/>
            <a:chOff x="492" y="17985"/>
            <a:chExt cx="524853" cy="524853"/>
          </a:xfrm>
        </p:grpSpPr>
        <p:sp>
          <p:nvSpPr>
            <p:cNvPr id="63" name="Oval 6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1</a:t>
              </a:r>
            </a:p>
          </p:txBody>
        </p:sp>
      </p:grpSp>
      <p:grpSp>
        <p:nvGrpSpPr>
          <p:cNvPr id="65" name="Group 64"/>
          <p:cNvGrpSpPr/>
          <p:nvPr/>
        </p:nvGrpSpPr>
        <p:grpSpPr>
          <a:xfrm>
            <a:off x="2208053" y="3382008"/>
            <a:ext cx="385801" cy="385801"/>
            <a:chOff x="492" y="17985"/>
            <a:chExt cx="524853" cy="524853"/>
          </a:xfrm>
        </p:grpSpPr>
        <p:sp>
          <p:nvSpPr>
            <p:cNvPr id="66" name="Oval 6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2</a:t>
              </a:r>
            </a:p>
          </p:txBody>
        </p:sp>
      </p:grpSp>
      <p:grpSp>
        <p:nvGrpSpPr>
          <p:cNvPr id="68" name="Group 67"/>
          <p:cNvGrpSpPr/>
          <p:nvPr/>
        </p:nvGrpSpPr>
        <p:grpSpPr>
          <a:xfrm>
            <a:off x="4057752" y="3786924"/>
            <a:ext cx="385801" cy="38580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3</a:t>
              </a:r>
            </a:p>
          </p:txBody>
        </p:sp>
      </p:grpSp>
      <p:grpSp>
        <p:nvGrpSpPr>
          <p:cNvPr id="71" name="Group 70"/>
          <p:cNvGrpSpPr/>
          <p:nvPr/>
        </p:nvGrpSpPr>
        <p:grpSpPr>
          <a:xfrm>
            <a:off x="4885203" y="2081330"/>
            <a:ext cx="385801" cy="3858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4</a:t>
              </a:r>
            </a:p>
          </p:txBody>
        </p:sp>
      </p:grpSp>
      <p:sp>
        <p:nvSpPr>
          <p:cNvPr id="74" name="Title 73"/>
          <p:cNvSpPr>
            <a:spLocks noGrp="1"/>
          </p:cNvSpPr>
          <p:nvPr>
            <p:ph type="title"/>
          </p:nvPr>
        </p:nvSpPr>
        <p:spPr/>
        <p:txBody>
          <a:bodyPr/>
          <a:lstStyle/>
          <a:p>
            <a:pPr>
              <a:lnSpc>
                <a:spcPct val="100000"/>
              </a:lnSpc>
            </a:pPr>
            <a:r>
              <a:rPr lang="en-US" dirty="0"/>
              <a:t>Continuous </a:t>
            </a:r>
            <a:r>
              <a:rPr lang="en-US" dirty="0" smtClean="0"/>
              <a:t>Integration</a:t>
            </a:r>
            <a:br>
              <a:rPr lang="en-US" dirty="0" smtClean="0"/>
            </a:br>
            <a:r>
              <a:rPr lang="en-US" sz="2400" dirty="0"/>
              <a:t>Provider Hosted </a:t>
            </a:r>
            <a:r>
              <a:rPr lang="en-US" sz="2400" dirty="0" smtClean="0"/>
              <a:t>Add-in</a:t>
            </a:r>
            <a:endParaRPr lang="en-US" dirty="0"/>
          </a:p>
        </p:txBody>
      </p:sp>
      <p:sp>
        <p:nvSpPr>
          <p:cNvPr id="5" name="Content Placeholder 4"/>
          <p:cNvSpPr>
            <a:spLocks noGrp="1"/>
          </p:cNvSpPr>
          <p:nvPr>
            <p:ph idx="1"/>
          </p:nvPr>
        </p:nvSpPr>
        <p:spPr/>
        <p:txBody>
          <a:bodyPr/>
          <a:lstStyle/>
          <a:p>
            <a:endParaRPr lang="en-GB"/>
          </a:p>
        </p:txBody>
      </p:sp>
      <p:sp>
        <p:nvSpPr>
          <p:cNvPr id="42" name="Rectangle 41"/>
          <p:cNvSpPr/>
          <p:nvPr/>
        </p:nvSpPr>
        <p:spPr bwMode="auto">
          <a:xfrm>
            <a:off x="5776987" y="3127488"/>
            <a:ext cx="1894305" cy="1420576"/>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fontAlgn="base">
              <a:spcBef>
                <a:spcPct val="0"/>
              </a:spcBef>
              <a:spcAft>
                <a:spcPct val="0"/>
              </a:spcAft>
            </a:pPr>
            <a:r>
              <a:rPr lang="en-US" sz="1200" dirty="0">
                <a:solidFill>
                  <a:srgbClr val="595959"/>
                </a:solidFill>
                <a:latin typeface="+mj-lt"/>
              </a:rPr>
              <a:t>Microsoft Azure</a:t>
            </a:r>
          </a:p>
          <a:p>
            <a:pPr marL="214313" indent="-214313">
              <a:buFont typeface="Arial" panose="020B0604020202020204" pitchFamily="34" charset="0"/>
              <a:buChar char="•"/>
            </a:pPr>
            <a:r>
              <a:rPr lang="en-US" sz="900" dirty="0">
                <a:solidFill>
                  <a:srgbClr val="595959"/>
                </a:solidFill>
                <a:latin typeface="+mj-lt"/>
              </a:rPr>
              <a:t>Provider hosted code is </a:t>
            </a:r>
            <a:br>
              <a:rPr lang="en-US" sz="900" dirty="0">
                <a:solidFill>
                  <a:srgbClr val="595959"/>
                </a:solidFill>
                <a:latin typeface="+mj-lt"/>
              </a:rPr>
            </a:br>
            <a:r>
              <a:rPr lang="en-US" sz="900" dirty="0">
                <a:solidFill>
                  <a:srgbClr val="595959"/>
                </a:solidFill>
                <a:latin typeface="+mj-lt"/>
              </a:rPr>
              <a:t>deployed as automated process to the cloud platform</a:t>
            </a:r>
          </a:p>
          <a:p>
            <a:pPr marL="214313" indent="-214313">
              <a:buFont typeface="Arial" panose="020B0604020202020204" pitchFamily="34" charset="0"/>
              <a:buChar char="•"/>
            </a:pPr>
            <a:r>
              <a:rPr lang="en-US" sz="900" dirty="0">
                <a:solidFill>
                  <a:srgbClr val="595959"/>
                </a:solidFill>
                <a:latin typeface="+mj-lt"/>
              </a:rPr>
              <a:t>Could be also on-premises or IAAS with private cloud setup</a:t>
            </a:r>
          </a:p>
          <a:p>
            <a:pPr marL="214313" indent="-214313">
              <a:buFont typeface="Arial" panose="020B0604020202020204" pitchFamily="34" charset="0"/>
              <a:buChar char="•"/>
            </a:pPr>
            <a:endParaRPr lang="en-US" sz="900" i="1" dirty="0">
              <a:solidFill>
                <a:srgbClr val="595959"/>
              </a:solidFill>
              <a:latin typeface="+mj-lt"/>
            </a:endParaRPr>
          </a:p>
          <a:p>
            <a:pPr marL="214313" indent="-214313">
              <a:buFont typeface="Arial" panose="020B0604020202020204" pitchFamily="34" charset="0"/>
              <a:buChar char="•"/>
            </a:pPr>
            <a:endParaRPr lang="en-US" sz="900" dirty="0">
              <a:solidFill>
                <a:srgbClr val="595959"/>
              </a:solidFill>
              <a:latin typeface="+mj-lt"/>
            </a:endParaRPr>
          </a:p>
          <a:p>
            <a:pPr fontAlgn="base">
              <a:spcBef>
                <a:spcPct val="0"/>
              </a:spcBef>
              <a:spcAft>
                <a:spcPct val="0"/>
              </a:spcAft>
            </a:pPr>
            <a:endParaRPr lang="en-US" sz="1200" dirty="0">
              <a:solidFill>
                <a:srgbClr val="595959"/>
              </a:solidFill>
              <a:latin typeface="+mj-lt"/>
            </a:endParaRPr>
          </a:p>
        </p:txBody>
      </p:sp>
      <p:pic>
        <p:nvPicPr>
          <p:cNvPr id="43" name="Picture 42"/>
          <p:cNvPicPr>
            <a:picLocks noChangeAspect="1"/>
          </p:cNvPicPr>
          <p:nvPr/>
        </p:nvPicPr>
        <p:blipFill>
          <a:blip r:embed="rId11"/>
          <a:stretch>
            <a:fillRect/>
          </a:stretch>
        </p:blipFill>
        <p:spPr>
          <a:xfrm>
            <a:off x="7188206" y="2893587"/>
            <a:ext cx="777114" cy="664106"/>
          </a:xfrm>
          <a:prstGeom prst="rect">
            <a:avLst/>
          </a:prstGeom>
        </p:spPr>
      </p:pic>
      <p:grpSp>
        <p:nvGrpSpPr>
          <p:cNvPr id="44" name="Group 43"/>
          <p:cNvGrpSpPr>
            <a:grpSpLocks noChangeAspect="1"/>
          </p:cNvGrpSpPr>
          <p:nvPr/>
        </p:nvGrpSpPr>
        <p:grpSpPr>
          <a:xfrm>
            <a:off x="7126145" y="4154332"/>
            <a:ext cx="857420" cy="594000"/>
            <a:chOff x="7197043" y="2950933"/>
            <a:chExt cx="1333184" cy="923598"/>
          </a:xfrm>
        </p:grpSpPr>
        <p:pic>
          <p:nvPicPr>
            <p:cNvPr id="46" name="Picture 45"/>
            <p:cNvPicPr>
              <a:picLocks noChangeAspect="1"/>
            </p:cNvPicPr>
            <p:nvPr/>
          </p:nvPicPr>
          <p:blipFill>
            <a:blip r:embed="rId12"/>
            <a:stretch>
              <a:fillRect/>
            </a:stretch>
          </p:blipFill>
          <p:spPr>
            <a:xfrm>
              <a:off x="7730412" y="2950933"/>
              <a:ext cx="431610" cy="370351"/>
            </a:xfrm>
            <a:prstGeom prst="rect">
              <a:avLst/>
            </a:prstGeom>
          </p:spPr>
        </p:pic>
        <p:pic>
          <p:nvPicPr>
            <p:cNvPr id="47" name="Picture 46"/>
            <p:cNvPicPr>
              <a:picLocks noChangeAspect="1"/>
            </p:cNvPicPr>
            <p:nvPr/>
          </p:nvPicPr>
          <p:blipFill>
            <a:blip r:embed="rId12"/>
            <a:stretch>
              <a:fillRect/>
            </a:stretch>
          </p:blipFill>
          <p:spPr>
            <a:xfrm>
              <a:off x="7946217" y="3070724"/>
              <a:ext cx="584010" cy="501120"/>
            </a:xfrm>
            <a:prstGeom prst="rect">
              <a:avLst/>
            </a:prstGeom>
          </p:spPr>
        </p:pic>
        <p:pic>
          <p:nvPicPr>
            <p:cNvPr id="56" name="Picture 55"/>
            <p:cNvPicPr>
              <a:picLocks noChangeAspect="1"/>
            </p:cNvPicPr>
            <p:nvPr/>
          </p:nvPicPr>
          <p:blipFill>
            <a:blip r:embed="rId13"/>
            <a:stretch>
              <a:fillRect/>
            </a:stretch>
          </p:blipFill>
          <p:spPr>
            <a:xfrm>
              <a:off x="7197043" y="3129811"/>
              <a:ext cx="799538" cy="744720"/>
            </a:xfrm>
            <a:prstGeom prst="rect">
              <a:avLst/>
            </a:prstGeom>
          </p:spPr>
        </p:pic>
      </p:grpSp>
      <p:grpSp>
        <p:nvGrpSpPr>
          <p:cNvPr id="58" name="Group 57"/>
          <p:cNvGrpSpPr/>
          <p:nvPr/>
        </p:nvGrpSpPr>
        <p:grpSpPr>
          <a:xfrm>
            <a:off x="4880757" y="3080343"/>
            <a:ext cx="385801" cy="385801"/>
            <a:chOff x="492" y="17985"/>
            <a:chExt cx="524853" cy="524853"/>
          </a:xfrm>
        </p:grpSpPr>
        <p:sp>
          <p:nvSpPr>
            <p:cNvPr id="60" name="Oval 5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5</a:t>
              </a:r>
            </a:p>
          </p:txBody>
        </p:sp>
      </p:grpSp>
    </p:spTree>
    <p:extLst>
      <p:ext uri="{BB962C8B-B14F-4D97-AF65-F5344CB8AC3E}">
        <p14:creationId xmlns:p14="http://schemas.microsoft.com/office/powerpoint/2010/main" val="1290485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Testing process in high level</a:t>
            </a:r>
            <a:endParaRPr lang="en-US" dirty="0"/>
          </a:p>
        </p:txBody>
      </p:sp>
      <p:sp>
        <p:nvSpPr>
          <p:cNvPr id="4" name="Content Placeholder 3"/>
          <p:cNvSpPr>
            <a:spLocks noGrp="1"/>
          </p:cNvSpPr>
          <p:nvPr>
            <p:ph idx="1"/>
          </p:nvPr>
        </p:nvSpPr>
        <p:spPr/>
        <p:txBody>
          <a:bodyPr/>
          <a:lstStyle/>
          <a:p>
            <a:endParaRPr lang="en-GB"/>
          </a:p>
        </p:txBody>
      </p:sp>
      <p:pic>
        <p:nvPicPr>
          <p:cNvPr id="15" name="Picture 14"/>
          <p:cNvPicPr>
            <a:picLocks noChangeAspect="1"/>
          </p:cNvPicPr>
          <p:nvPr/>
        </p:nvPicPr>
        <p:blipFill>
          <a:blip r:embed="rId2"/>
          <a:stretch>
            <a:fillRect/>
          </a:stretch>
        </p:blipFill>
        <p:spPr>
          <a:xfrm>
            <a:off x="1176634" y="2494157"/>
            <a:ext cx="730013" cy="668160"/>
          </a:xfrm>
          <a:prstGeom prst="rect">
            <a:avLst/>
          </a:prstGeom>
        </p:spPr>
      </p:pic>
      <p:grpSp>
        <p:nvGrpSpPr>
          <p:cNvPr id="18" name="Group 17"/>
          <p:cNvGrpSpPr/>
          <p:nvPr/>
        </p:nvGrpSpPr>
        <p:grpSpPr>
          <a:xfrm>
            <a:off x="5474646" y="925312"/>
            <a:ext cx="2377390" cy="1838198"/>
            <a:chOff x="7156486" y="1592329"/>
            <a:chExt cx="3169853" cy="2450931"/>
          </a:xfrm>
        </p:grpSpPr>
        <p:grpSp>
          <p:nvGrpSpPr>
            <p:cNvPr id="19" name="Group 18"/>
            <p:cNvGrpSpPr/>
            <p:nvPr/>
          </p:nvGrpSpPr>
          <p:grpSpPr>
            <a:xfrm>
              <a:off x="7156486" y="1592329"/>
              <a:ext cx="3169853" cy="2189205"/>
              <a:chOff x="7837904" y="2254976"/>
              <a:chExt cx="3169853" cy="2189205"/>
            </a:xfrm>
          </p:grpSpPr>
          <p:sp>
            <p:nvSpPr>
              <p:cNvPr id="22" name="Rectangle 21"/>
              <p:cNvSpPr/>
              <p:nvPr/>
            </p:nvSpPr>
            <p:spPr bwMode="auto">
              <a:xfrm>
                <a:off x="7837904" y="2550080"/>
                <a:ext cx="2525740" cy="1894101"/>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fontAlgn="base">
                  <a:spcBef>
                    <a:spcPct val="0"/>
                  </a:spcBef>
                  <a:spcAft>
                    <a:spcPct val="0"/>
                  </a:spcAft>
                </a:pPr>
                <a:r>
                  <a:rPr lang="en-US" sz="1200" dirty="0">
                    <a:solidFill>
                      <a:srgbClr val="595959"/>
                    </a:solidFill>
                    <a:latin typeface="+mj-lt"/>
                  </a:rPr>
                  <a:t>SharePoint Online</a:t>
                </a:r>
              </a:p>
              <a:p>
                <a:pPr marL="214313" indent="-214313">
                  <a:buFont typeface="Arial" panose="020B0604020202020204" pitchFamily="34" charset="0"/>
                  <a:buChar char="•"/>
                </a:pPr>
                <a:r>
                  <a:rPr lang="en-US" sz="900" dirty="0">
                    <a:solidFill>
                      <a:srgbClr val="595959"/>
                    </a:solidFill>
                    <a:latin typeface="+mj-lt"/>
                  </a:rPr>
                  <a:t>Testing tenant or isolated</a:t>
                </a:r>
                <a:br>
                  <a:rPr lang="en-US" sz="900" dirty="0">
                    <a:solidFill>
                      <a:srgbClr val="595959"/>
                    </a:solidFill>
                    <a:latin typeface="+mj-lt"/>
                  </a:rPr>
                </a:br>
                <a:r>
                  <a:rPr lang="en-US" sz="900" dirty="0">
                    <a:solidFill>
                      <a:srgbClr val="595959"/>
                    </a:solidFill>
                    <a:latin typeface="+mj-lt"/>
                  </a:rPr>
                  <a:t>site collection in production depending on app functionality</a:t>
                </a:r>
              </a:p>
              <a:p>
                <a:pPr marL="214313" indent="-214313">
                  <a:buFont typeface="Arial" panose="020B0604020202020204" pitchFamily="34" charset="0"/>
                  <a:buChar char="•"/>
                </a:pPr>
                <a:r>
                  <a:rPr lang="en-US" sz="900" dirty="0">
                    <a:solidFill>
                      <a:srgbClr val="595959"/>
                    </a:solidFill>
                    <a:latin typeface="+mj-lt"/>
                  </a:rPr>
                  <a:t>Could be also on-premises SharePoint</a:t>
                </a:r>
              </a:p>
              <a:p>
                <a:pPr fontAlgn="base">
                  <a:spcBef>
                    <a:spcPct val="0"/>
                  </a:spcBef>
                  <a:spcAft>
                    <a:spcPct val="0"/>
                  </a:spcAft>
                </a:pPr>
                <a:endParaRPr lang="en-US" sz="1200" dirty="0">
                  <a:solidFill>
                    <a:srgbClr val="595959"/>
                  </a:solidFill>
                  <a:latin typeface="+mj-lt"/>
                </a:endParaRPr>
              </a:p>
            </p:txBody>
          </p:sp>
          <p:pic>
            <p:nvPicPr>
              <p:cNvPr id="23" name="Picture 22"/>
              <p:cNvPicPr>
                <a:picLocks noChangeAspect="1"/>
              </p:cNvPicPr>
              <p:nvPr/>
            </p:nvPicPr>
            <p:blipFill>
              <a:blip r:embed="rId3"/>
              <a:stretch>
                <a:fillRect/>
              </a:stretch>
            </p:blipFill>
            <p:spPr>
              <a:xfrm>
                <a:off x="9719530" y="2254976"/>
                <a:ext cx="1288227" cy="801004"/>
              </a:xfrm>
              <a:prstGeom prst="rect">
                <a:avLst/>
              </a:prstGeom>
            </p:spPr>
          </p:pic>
        </p:grpSp>
        <p:pic>
          <p:nvPicPr>
            <p:cNvPr id="20" name="Picture 19"/>
            <p:cNvPicPr>
              <a:picLocks noChangeAspect="1"/>
            </p:cNvPicPr>
            <p:nvPr/>
          </p:nvPicPr>
          <p:blipFill>
            <a:blip r:embed="rId4"/>
            <a:stretch>
              <a:fillRect/>
            </a:stretch>
          </p:blipFill>
          <p:spPr>
            <a:xfrm>
              <a:off x="8765645" y="3380969"/>
              <a:ext cx="718751" cy="662291"/>
            </a:xfrm>
            <a:prstGeom prst="rect">
              <a:avLst/>
            </a:prstGeom>
          </p:spPr>
        </p:pic>
        <p:pic>
          <p:nvPicPr>
            <p:cNvPr id="21" name="Picture 20"/>
            <p:cNvPicPr>
              <a:picLocks noChangeAspect="1"/>
            </p:cNvPicPr>
            <p:nvPr/>
          </p:nvPicPr>
          <p:blipFill>
            <a:blip r:embed="rId5"/>
            <a:stretch>
              <a:fillRect/>
            </a:stretch>
          </p:blipFill>
          <p:spPr>
            <a:xfrm>
              <a:off x="9483298" y="3240409"/>
              <a:ext cx="651533" cy="574190"/>
            </a:xfrm>
            <a:prstGeom prst="rect">
              <a:avLst/>
            </a:prstGeom>
          </p:spPr>
        </p:pic>
      </p:grpSp>
      <p:grpSp>
        <p:nvGrpSpPr>
          <p:cNvPr id="31" name="Group 30"/>
          <p:cNvGrpSpPr/>
          <p:nvPr/>
        </p:nvGrpSpPr>
        <p:grpSpPr>
          <a:xfrm>
            <a:off x="5474645" y="2959138"/>
            <a:ext cx="2206578" cy="1854745"/>
            <a:chOff x="7701061" y="3858116"/>
            <a:chExt cx="2942104" cy="2472993"/>
          </a:xfrm>
        </p:grpSpPr>
        <p:sp>
          <p:nvSpPr>
            <p:cNvPr id="24" name="Rectangle 23"/>
            <p:cNvSpPr/>
            <p:nvPr/>
          </p:nvSpPr>
          <p:spPr bwMode="auto">
            <a:xfrm>
              <a:off x="7701061" y="4169984"/>
              <a:ext cx="2525740" cy="1894101"/>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fontAlgn="base">
                <a:spcBef>
                  <a:spcPct val="0"/>
                </a:spcBef>
                <a:spcAft>
                  <a:spcPct val="0"/>
                </a:spcAft>
              </a:pPr>
              <a:r>
                <a:rPr lang="en-US" sz="1200" dirty="0">
                  <a:solidFill>
                    <a:srgbClr val="595959"/>
                  </a:solidFill>
                  <a:latin typeface="+mj-lt"/>
                </a:rPr>
                <a:t>Microsoft Azure</a:t>
              </a:r>
            </a:p>
            <a:p>
              <a:pPr marL="214313" indent="-214313">
                <a:buFont typeface="Arial" panose="020B0604020202020204" pitchFamily="34" charset="0"/>
                <a:buChar char="•"/>
              </a:pPr>
              <a:r>
                <a:rPr lang="en-US" sz="900" dirty="0">
                  <a:solidFill>
                    <a:srgbClr val="595959"/>
                  </a:solidFill>
                  <a:latin typeface="+mj-lt"/>
                </a:rPr>
                <a:t>Provider hosted code is </a:t>
              </a:r>
              <a:br>
                <a:rPr lang="en-US" sz="900" dirty="0">
                  <a:solidFill>
                    <a:srgbClr val="595959"/>
                  </a:solidFill>
                  <a:latin typeface="+mj-lt"/>
                </a:rPr>
              </a:br>
              <a:r>
                <a:rPr lang="en-US" sz="900" dirty="0">
                  <a:solidFill>
                    <a:srgbClr val="595959"/>
                  </a:solidFill>
                  <a:latin typeface="+mj-lt"/>
                </a:rPr>
                <a:t>deployed as automated process to the cloud platform</a:t>
              </a:r>
            </a:p>
            <a:p>
              <a:pPr marL="214313" indent="-214313">
                <a:buFont typeface="Arial" panose="020B0604020202020204" pitchFamily="34" charset="0"/>
                <a:buChar char="•"/>
              </a:pPr>
              <a:r>
                <a:rPr lang="en-US" sz="900" dirty="0">
                  <a:solidFill>
                    <a:srgbClr val="595959"/>
                  </a:solidFill>
                  <a:latin typeface="+mj-lt"/>
                </a:rPr>
                <a:t>Could be also on-premises or IAAS with private cloud setup</a:t>
              </a:r>
            </a:p>
            <a:p>
              <a:pPr marL="214313" indent="-214313">
                <a:buFont typeface="Arial" panose="020B0604020202020204" pitchFamily="34" charset="0"/>
                <a:buChar char="•"/>
              </a:pPr>
              <a:endParaRPr lang="en-US" sz="900" i="1" dirty="0">
                <a:solidFill>
                  <a:srgbClr val="595959"/>
                </a:solidFill>
                <a:latin typeface="+mj-lt"/>
              </a:endParaRPr>
            </a:p>
            <a:p>
              <a:pPr marL="214313" indent="-214313">
                <a:buFont typeface="Arial" panose="020B0604020202020204" pitchFamily="34" charset="0"/>
                <a:buChar char="•"/>
              </a:pPr>
              <a:endParaRPr lang="en-US" sz="900" dirty="0">
                <a:solidFill>
                  <a:srgbClr val="595959"/>
                </a:solidFill>
                <a:latin typeface="+mj-lt"/>
              </a:endParaRPr>
            </a:p>
            <a:p>
              <a:pPr fontAlgn="base">
                <a:spcBef>
                  <a:spcPct val="0"/>
                </a:spcBef>
                <a:spcAft>
                  <a:spcPct val="0"/>
                </a:spcAft>
              </a:pPr>
              <a:endParaRPr lang="en-US" sz="1200" dirty="0">
                <a:solidFill>
                  <a:srgbClr val="595959"/>
                </a:solidFill>
                <a:latin typeface="+mj-lt"/>
              </a:endParaRPr>
            </a:p>
          </p:txBody>
        </p:sp>
        <p:pic>
          <p:nvPicPr>
            <p:cNvPr id="25" name="Picture 24"/>
            <p:cNvPicPr>
              <a:picLocks noChangeAspect="1"/>
            </p:cNvPicPr>
            <p:nvPr/>
          </p:nvPicPr>
          <p:blipFill>
            <a:blip r:embed="rId6"/>
            <a:stretch>
              <a:fillRect/>
            </a:stretch>
          </p:blipFill>
          <p:spPr>
            <a:xfrm>
              <a:off x="9582687" y="3858116"/>
              <a:ext cx="1036152" cy="885474"/>
            </a:xfrm>
            <a:prstGeom prst="rect">
              <a:avLst/>
            </a:prstGeom>
          </p:spPr>
        </p:pic>
        <p:grpSp>
          <p:nvGrpSpPr>
            <p:cNvPr id="26" name="Group 25"/>
            <p:cNvGrpSpPr>
              <a:grpSpLocks noChangeAspect="1"/>
            </p:cNvGrpSpPr>
            <p:nvPr/>
          </p:nvGrpSpPr>
          <p:grpSpPr>
            <a:xfrm>
              <a:off x="9499938" y="5539109"/>
              <a:ext cx="1143227" cy="792000"/>
              <a:chOff x="7197043" y="2950933"/>
              <a:chExt cx="1333184" cy="923598"/>
            </a:xfrm>
          </p:grpSpPr>
          <p:pic>
            <p:nvPicPr>
              <p:cNvPr id="27" name="Picture 26"/>
              <p:cNvPicPr>
                <a:picLocks noChangeAspect="1"/>
              </p:cNvPicPr>
              <p:nvPr/>
            </p:nvPicPr>
            <p:blipFill>
              <a:blip r:embed="rId7"/>
              <a:stretch>
                <a:fillRect/>
              </a:stretch>
            </p:blipFill>
            <p:spPr>
              <a:xfrm>
                <a:off x="7730412" y="2950933"/>
                <a:ext cx="431610" cy="370351"/>
              </a:xfrm>
              <a:prstGeom prst="rect">
                <a:avLst/>
              </a:prstGeom>
            </p:spPr>
          </p:pic>
          <p:pic>
            <p:nvPicPr>
              <p:cNvPr id="28" name="Picture 27"/>
              <p:cNvPicPr>
                <a:picLocks noChangeAspect="1"/>
              </p:cNvPicPr>
              <p:nvPr/>
            </p:nvPicPr>
            <p:blipFill>
              <a:blip r:embed="rId7"/>
              <a:stretch>
                <a:fillRect/>
              </a:stretch>
            </p:blipFill>
            <p:spPr>
              <a:xfrm>
                <a:off x="7946217" y="3070724"/>
                <a:ext cx="584010" cy="501120"/>
              </a:xfrm>
              <a:prstGeom prst="rect">
                <a:avLst/>
              </a:prstGeom>
            </p:spPr>
          </p:pic>
          <p:pic>
            <p:nvPicPr>
              <p:cNvPr id="29" name="Picture 28"/>
              <p:cNvPicPr>
                <a:picLocks noChangeAspect="1"/>
              </p:cNvPicPr>
              <p:nvPr/>
            </p:nvPicPr>
            <p:blipFill>
              <a:blip r:embed="rId8"/>
              <a:stretch>
                <a:fillRect/>
              </a:stretch>
            </p:blipFill>
            <p:spPr>
              <a:xfrm>
                <a:off x="7197043" y="3129811"/>
                <a:ext cx="799538" cy="744720"/>
              </a:xfrm>
              <a:prstGeom prst="rect">
                <a:avLst/>
              </a:prstGeom>
            </p:spPr>
          </p:pic>
        </p:grpSp>
      </p:grpSp>
      <p:grpSp>
        <p:nvGrpSpPr>
          <p:cNvPr id="33" name="Group 32"/>
          <p:cNvGrpSpPr/>
          <p:nvPr/>
        </p:nvGrpSpPr>
        <p:grpSpPr>
          <a:xfrm>
            <a:off x="2673436" y="2193331"/>
            <a:ext cx="1551774" cy="1254696"/>
            <a:chOff x="3179535" y="3182266"/>
            <a:chExt cx="2069032" cy="1672928"/>
          </a:xfrm>
        </p:grpSpPr>
        <p:sp>
          <p:nvSpPr>
            <p:cNvPr id="16" name="Arc 15"/>
            <p:cNvSpPr/>
            <p:nvPr/>
          </p:nvSpPr>
          <p:spPr>
            <a:xfrm rot="6751527">
              <a:off x="3983454" y="3942486"/>
              <a:ext cx="739106" cy="826188"/>
            </a:xfrm>
            <a:prstGeom prst="arc">
              <a:avLst>
                <a:gd name="adj1" fmla="val 2097834"/>
                <a:gd name="adj2" fmla="val 366333"/>
              </a:avLst>
            </a:prstGeom>
            <a:ln w="41275">
              <a:solidFill>
                <a:schemeClr val="bg2">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900">
                <a:latin typeface="Segoe UI Light" panose="020B0502040204020203" pitchFamily="34" charset="0"/>
                <a:cs typeface="Segoe UI Light" panose="020B0502040204020203" pitchFamily="34" charset="0"/>
              </a:endParaRPr>
            </a:p>
          </p:txBody>
        </p:sp>
        <p:grpSp>
          <p:nvGrpSpPr>
            <p:cNvPr id="14" name="Group 13"/>
            <p:cNvGrpSpPr/>
            <p:nvPr/>
          </p:nvGrpSpPr>
          <p:grpSpPr>
            <a:xfrm>
              <a:off x="3654154" y="3422626"/>
              <a:ext cx="1116102" cy="871028"/>
              <a:chOff x="5653548" y="3657295"/>
              <a:chExt cx="1116102" cy="871028"/>
            </a:xfrm>
          </p:grpSpPr>
          <p:grpSp>
            <p:nvGrpSpPr>
              <p:cNvPr id="9" name="Group 8"/>
              <p:cNvGrpSpPr/>
              <p:nvPr/>
            </p:nvGrpSpPr>
            <p:grpSpPr>
              <a:xfrm>
                <a:off x="5653548" y="3657295"/>
                <a:ext cx="1116102" cy="871028"/>
                <a:chOff x="5029200" y="4493243"/>
                <a:chExt cx="1694490" cy="1270026"/>
              </a:xfrm>
            </p:grpSpPr>
            <p:grpSp>
              <p:nvGrpSpPr>
                <p:cNvPr id="10" name="Group 9"/>
                <p:cNvGrpSpPr/>
                <p:nvPr/>
              </p:nvGrpSpPr>
              <p:grpSpPr>
                <a:xfrm>
                  <a:off x="5029200" y="4896805"/>
                  <a:ext cx="1227510" cy="866464"/>
                  <a:chOff x="5332478" y="4896807"/>
                  <a:chExt cx="924232" cy="973700"/>
                </a:xfrm>
              </p:grpSpPr>
              <p:sp>
                <p:nvSpPr>
                  <p:cNvPr id="12" name="Rectangle 11"/>
                  <p:cNvSpPr/>
                  <p:nvPr/>
                </p:nvSpPr>
                <p:spPr bwMode="auto">
                  <a:xfrm>
                    <a:off x="5332478" y="5002589"/>
                    <a:ext cx="924232" cy="867918"/>
                  </a:xfrm>
                  <a:prstGeom prst="rect">
                    <a:avLst/>
                  </a:prstGeom>
                  <a:solidFill>
                    <a:schemeClr val="bg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a:endParaRPr lang="en-US" sz="1200" dirty="0">
                      <a:solidFill>
                        <a:schemeClr val="tx1">
                          <a:lumMod val="65000"/>
                          <a:lumOff val="35000"/>
                        </a:schemeClr>
                      </a:solidFill>
                      <a:latin typeface="Segoe UI" pitchFamily="34" charset="0"/>
                    </a:endParaRPr>
                  </a:p>
                </p:txBody>
              </p:sp>
              <p:sp>
                <p:nvSpPr>
                  <p:cNvPr id="13" name="Rectangle 12"/>
                  <p:cNvSpPr/>
                  <p:nvPr/>
                </p:nvSpPr>
                <p:spPr bwMode="auto">
                  <a:xfrm>
                    <a:off x="5332478" y="4896807"/>
                    <a:ext cx="924232" cy="139346"/>
                  </a:xfrm>
                  <a:prstGeom prst="rect">
                    <a:avLst/>
                  </a:prstGeom>
                  <a:solidFill>
                    <a:schemeClr val="bg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Box 10"/>
                <p:cNvSpPr txBox="1"/>
                <p:nvPr/>
              </p:nvSpPr>
              <p:spPr>
                <a:xfrm>
                  <a:off x="5810173" y="4493243"/>
                  <a:ext cx="913517" cy="897524"/>
                </a:xfrm>
                <a:prstGeom prst="rect">
                  <a:avLst/>
                </a:prstGeom>
                <a:noFill/>
              </p:spPr>
              <p:txBody>
                <a:bodyPr wrap="none" lIns="0" tIns="0" rIns="0" bIns="0" rtlCol="0">
                  <a:spAutoFit/>
                </a:bodyPr>
                <a:lstStyle/>
                <a:p>
                  <a:r>
                    <a:rPr lang="en-US" sz="3000" b="1" spc="-53" dirty="0">
                      <a:ln w="12700">
                        <a:solidFill>
                          <a:schemeClr val="bg1"/>
                        </a:solidFill>
                      </a:ln>
                      <a:solidFill>
                        <a:srgbClr val="33862F"/>
                      </a:solidFill>
                      <a:effectLst>
                        <a:glow rad="101600">
                          <a:schemeClr val="bg1">
                            <a:alpha val="60000"/>
                          </a:schemeClr>
                        </a:glow>
                      </a:effectLst>
                    </a:rPr>
                    <a:t>C#</a:t>
                  </a:r>
                </a:p>
              </p:txBody>
            </p:sp>
          </p:grpSp>
          <p:grpSp>
            <p:nvGrpSpPr>
              <p:cNvPr id="8" name="Group 7"/>
              <p:cNvGrpSpPr/>
              <p:nvPr/>
            </p:nvGrpSpPr>
            <p:grpSpPr>
              <a:xfrm>
                <a:off x="5806625" y="3998631"/>
                <a:ext cx="502361" cy="498983"/>
                <a:chOff x="3730096" y="3530355"/>
                <a:chExt cx="502361" cy="498983"/>
              </a:xfrm>
              <a:solidFill>
                <a:schemeClr val="tx1">
                  <a:lumMod val="75000"/>
                  <a:lumOff val="25000"/>
                </a:schemeClr>
              </a:solidFill>
            </p:grpSpPr>
            <p:sp>
              <p:nvSpPr>
                <p:cNvPr id="5" name="Freeform 48"/>
                <p:cNvSpPr>
                  <a:spLocks/>
                </p:cNvSpPr>
                <p:nvPr/>
              </p:nvSpPr>
              <p:spPr bwMode="black">
                <a:xfrm>
                  <a:off x="3825373" y="3622360"/>
                  <a:ext cx="88779" cy="89839"/>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ln>
              </p:spPr>
              <p:txBody>
                <a:bodyPr vert="horz" wrap="square" lIns="61729" tIns="30865" rIns="61729" bIns="30865" numCol="1" anchor="t" anchorCtr="0" compatLnSpc="1">
                  <a:prstTxWarp prst="textNoShape">
                    <a:avLst/>
                  </a:prstTxWarp>
                </a:bodyPr>
                <a:lstStyle/>
                <a:p>
                  <a:endParaRPr lang="en-US" sz="675"/>
                </a:p>
              </p:txBody>
            </p:sp>
            <p:sp>
              <p:nvSpPr>
                <p:cNvPr id="6" name="Freeform 49"/>
                <p:cNvSpPr>
                  <a:spLocks noEditPoints="1"/>
                </p:cNvSpPr>
                <p:nvPr/>
              </p:nvSpPr>
              <p:spPr bwMode="black">
                <a:xfrm>
                  <a:off x="3730096" y="3530355"/>
                  <a:ext cx="502361" cy="498983"/>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ln>
              </p:spPr>
              <p:txBody>
                <a:bodyPr vert="horz" wrap="square" lIns="61729" tIns="30865" rIns="61729" bIns="30865" numCol="1" anchor="t" anchorCtr="0" compatLnSpc="1">
                  <a:prstTxWarp prst="textNoShape">
                    <a:avLst/>
                  </a:prstTxWarp>
                </a:bodyPr>
                <a:lstStyle/>
                <a:p>
                  <a:endParaRPr lang="en-US" sz="675"/>
                </a:p>
              </p:txBody>
            </p:sp>
            <p:sp>
              <p:nvSpPr>
                <p:cNvPr id="7" name="Freeform 50"/>
                <p:cNvSpPr>
                  <a:spLocks noEditPoints="1"/>
                </p:cNvSpPr>
                <p:nvPr/>
              </p:nvSpPr>
              <p:spPr bwMode="black">
                <a:xfrm>
                  <a:off x="3891417" y="3747916"/>
                  <a:ext cx="296652" cy="238126"/>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ln>
              </p:spPr>
              <p:txBody>
                <a:bodyPr vert="horz" wrap="square" lIns="61729" tIns="30865" rIns="61729" bIns="30865" numCol="1" anchor="t" anchorCtr="0" compatLnSpc="1">
                  <a:prstTxWarp prst="textNoShape">
                    <a:avLst/>
                  </a:prstTxWarp>
                </a:bodyPr>
                <a:lstStyle/>
                <a:p>
                  <a:endParaRPr lang="en-US" sz="675"/>
                </a:p>
              </p:txBody>
            </p:sp>
          </p:grpSp>
        </p:grpSp>
        <p:pic>
          <p:nvPicPr>
            <p:cNvPr id="17" name="Picture 16"/>
            <p:cNvPicPr>
              <a:picLocks noChangeAspect="1"/>
            </p:cNvPicPr>
            <p:nvPr/>
          </p:nvPicPr>
          <p:blipFill>
            <a:blip r:embed="rId9"/>
            <a:stretch>
              <a:fillRect/>
            </a:stretch>
          </p:blipFill>
          <p:spPr>
            <a:xfrm>
              <a:off x="4518965" y="4148178"/>
              <a:ext cx="729602" cy="707016"/>
            </a:xfrm>
            <a:prstGeom prst="rect">
              <a:avLst/>
            </a:prstGeom>
          </p:spPr>
        </p:pic>
        <p:sp>
          <p:nvSpPr>
            <p:cNvPr id="32" name="TextBox 31"/>
            <p:cNvSpPr txBox="1"/>
            <p:nvPr/>
          </p:nvSpPr>
          <p:spPr>
            <a:xfrm>
              <a:off x="3179535" y="3182266"/>
              <a:ext cx="1869595" cy="369332"/>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pc="0" dirty="0">
                  <a:solidFill>
                    <a:schemeClr val="tx1">
                      <a:lumMod val="75000"/>
                      <a:lumOff val="25000"/>
                    </a:schemeClr>
                  </a:solidFill>
                </a:rPr>
                <a:t>Execute Tests</a:t>
              </a:r>
            </a:p>
          </p:txBody>
        </p:sp>
      </p:grpSp>
      <p:cxnSp>
        <p:nvCxnSpPr>
          <p:cNvPr id="34" name="Straight Arrow Connector 33"/>
          <p:cNvCxnSpPr/>
          <p:nvPr/>
        </p:nvCxnSpPr>
        <p:spPr>
          <a:xfrm flipV="1">
            <a:off x="1945347" y="2828237"/>
            <a:ext cx="936523" cy="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p:nvPr/>
        </p:nvCxnSpPr>
        <p:spPr>
          <a:xfrm flipV="1">
            <a:off x="4000395" y="1883626"/>
            <a:ext cx="1391332" cy="835034"/>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a:xfrm>
            <a:off x="4028823" y="2816721"/>
            <a:ext cx="1362904" cy="541398"/>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rot="19719087">
            <a:off x="3926660" y="2123098"/>
            <a:ext cx="1402196" cy="219291"/>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z="825" spc="0" dirty="0">
                <a:solidFill>
                  <a:schemeClr val="tx1">
                    <a:lumMod val="75000"/>
                    <a:lumOff val="25000"/>
                  </a:schemeClr>
                </a:solidFill>
              </a:rPr>
              <a:t>&lt;&lt;deploy app&gt;&gt;</a:t>
            </a:r>
          </a:p>
        </p:txBody>
      </p:sp>
      <p:sp>
        <p:nvSpPr>
          <p:cNvPr id="46" name="TextBox 45"/>
          <p:cNvSpPr txBox="1"/>
          <p:nvPr/>
        </p:nvSpPr>
        <p:spPr>
          <a:xfrm rot="1304366">
            <a:off x="3989672" y="2865884"/>
            <a:ext cx="1402196" cy="219291"/>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z="825" spc="0" dirty="0">
                <a:solidFill>
                  <a:schemeClr val="tx1">
                    <a:lumMod val="75000"/>
                    <a:lumOff val="25000"/>
                  </a:schemeClr>
                </a:solidFill>
              </a:rPr>
              <a:t>&lt;&lt;deploy app&gt;&gt;</a:t>
            </a:r>
          </a:p>
        </p:txBody>
      </p:sp>
      <p:grpSp>
        <p:nvGrpSpPr>
          <p:cNvPr id="47" name="Group 46"/>
          <p:cNvGrpSpPr/>
          <p:nvPr/>
        </p:nvGrpSpPr>
        <p:grpSpPr>
          <a:xfrm>
            <a:off x="882606" y="3000138"/>
            <a:ext cx="385801" cy="385801"/>
            <a:chOff x="492" y="17985"/>
            <a:chExt cx="524853" cy="524853"/>
          </a:xfrm>
        </p:grpSpPr>
        <p:sp>
          <p:nvSpPr>
            <p:cNvPr id="48" name="Oval 4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1</a:t>
              </a:r>
            </a:p>
          </p:txBody>
        </p:sp>
      </p:grpSp>
      <p:grpSp>
        <p:nvGrpSpPr>
          <p:cNvPr id="50" name="Group 49"/>
          <p:cNvGrpSpPr/>
          <p:nvPr/>
        </p:nvGrpSpPr>
        <p:grpSpPr>
          <a:xfrm>
            <a:off x="2773973" y="2999030"/>
            <a:ext cx="385801" cy="385801"/>
            <a:chOff x="492" y="17985"/>
            <a:chExt cx="524853" cy="524853"/>
          </a:xfrm>
        </p:grpSpPr>
        <p:sp>
          <p:nvSpPr>
            <p:cNvPr id="51" name="Oval 5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2</a:t>
              </a:r>
            </a:p>
          </p:txBody>
        </p:sp>
      </p:grpSp>
      <p:grpSp>
        <p:nvGrpSpPr>
          <p:cNvPr id="53" name="Group 52"/>
          <p:cNvGrpSpPr/>
          <p:nvPr/>
        </p:nvGrpSpPr>
        <p:grpSpPr>
          <a:xfrm>
            <a:off x="5309859" y="2383146"/>
            <a:ext cx="385801" cy="385801"/>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3</a:t>
              </a:r>
            </a:p>
          </p:txBody>
        </p:sp>
      </p:grpSp>
      <p:grpSp>
        <p:nvGrpSpPr>
          <p:cNvPr id="56" name="Group 55"/>
          <p:cNvGrpSpPr/>
          <p:nvPr/>
        </p:nvGrpSpPr>
        <p:grpSpPr>
          <a:xfrm>
            <a:off x="5308956" y="4420714"/>
            <a:ext cx="385801" cy="385801"/>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84178">
                <a:lnSpc>
                  <a:spcPct val="90000"/>
                </a:lnSpc>
                <a:spcAft>
                  <a:spcPct val="35000"/>
                </a:spcAft>
              </a:pPr>
              <a:r>
                <a:rPr lang="en-US" sz="1764" dirty="0"/>
                <a:t>4</a:t>
              </a:r>
            </a:p>
          </p:txBody>
        </p:sp>
      </p:grpSp>
    </p:spTree>
    <p:extLst>
      <p:ext uri="{BB962C8B-B14F-4D97-AF65-F5344CB8AC3E}">
        <p14:creationId xmlns:p14="http://schemas.microsoft.com/office/powerpoint/2010/main" val="78076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anim calcmode="lin" valueType="num">
                                      <p:cBhvr>
                                        <p:cTn id="18" dur="1000" fill="hold"/>
                                        <p:tgtEl>
                                          <p:spTgt spid="53"/>
                                        </p:tgtEl>
                                        <p:attrNameLst>
                                          <p:attrName>ppt_x</p:attrName>
                                        </p:attrNameLst>
                                      </p:cBhvr>
                                      <p:tavLst>
                                        <p:tav tm="0">
                                          <p:val>
                                            <p:strVal val="#ppt_x"/>
                                          </p:val>
                                        </p:tav>
                                        <p:tav tm="100000">
                                          <p:val>
                                            <p:strVal val="#ppt_x"/>
                                          </p:val>
                                        </p:tav>
                                      </p:tavLst>
                                    </p:anim>
                                    <p:anim calcmode="lin" valueType="num">
                                      <p:cBhvr>
                                        <p:cTn id="19" dur="1000" fill="hold"/>
                                        <p:tgtEl>
                                          <p:spTgt spid="5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GB" dirty="0"/>
              <a:t>Tips for Testing JavaScript</a:t>
            </a:r>
            <a:br>
              <a:rPr lang="en-GB" dirty="0"/>
            </a:br>
            <a:endParaRPr lang="en-GB" dirty="0"/>
          </a:p>
        </p:txBody>
      </p:sp>
      <p:sp>
        <p:nvSpPr>
          <p:cNvPr id="2" name="Content Placeholder 1"/>
          <p:cNvSpPr>
            <a:spLocks noGrp="1"/>
          </p:cNvSpPr>
          <p:nvPr>
            <p:ph idx="1"/>
          </p:nvPr>
        </p:nvSpPr>
        <p:spPr/>
        <p:txBody>
          <a:bodyPr>
            <a:normAutofit lnSpcReduction="10000"/>
          </a:bodyPr>
          <a:lstStyle/>
          <a:p>
            <a:r>
              <a:rPr lang="en-GB" dirty="0" smtClean="0"/>
              <a:t>To be able to Unit Test you need units</a:t>
            </a:r>
          </a:p>
          <a:p>
            <a:r>
              <a:rPr lang="en-GB" dirty="0" smtClean="0"/>
              <a:t>In JavaScript the unit of code encapsulation is the function</a:t>
            </a:r>
          </a:p>
          <a:p>
            <a:r>
              <a:rPr lang="en-GB" dirty="0" smtClean="0"/>
              <a:t>Very difficult to test an anonymous function</a:t>
            </a:r>
          </a:p>
          <a:p>
            <a:r>
              <a:rPr lang="en-GB" dirty="0" smtClean="0"/>
              <a:t>Very difficult to test a hidden function – may need to compromise encapsulation to make testable</a:t>
            </a:r>
          </a:p>
          <a:p>
            <a:r>
              <a:rPr lang="en-GB" dirty="0" smtClean="0"/>
              <a:t>Isolate tests from mark-up to avoid fragility</a:t>
            </a:r>
          </a:p>
          <a:p>
            <a:r>
              <a:rPr lang="en-GB" dirty="0" smtClean="0"/>
              <a:t>Maintain the quality of test code</a:t>
            </a:r>
          </a:p>
          <a:p>
            <a:endParaRPr lang="en-GB" dirty="0" smtClean="0"/>
          </a:p>
        </p:txBody>
      </p:sp>
    </p:spTree>
    <p:extLst>
      <p:ext uri="{BB962C8B-B14F-4D97-AF65-F5344CB8AC3E}">
        <p14:creationId xmlns:p14="http://schemas.microsoft.com/office/powerpoint/2010/main" val="1662024425"/>
      </p:ext>
    </p:extLst>
  </p:cSld>
  <p:clrMapOvr>
    <a:masterClrMapping/>
  </p:clrMapOvr>
  <p:transition>
    <p:cover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C:\Users\bill\Pictures\shell.jp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Cement trans="84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406304" y="1585507"/>
            <a:ext cx="3568074" cy="271443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1901876" y="1329612"/>
            <a:ext cx="1211963"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User Story</a:t>
            </a:r>
          </a:p>
        </p:txBody>
      </p:sp>
      <p:sp>
        <p:nvSpPr>
          <p:cNvPr id="5" name="Rounded Rectangle 4"/>
          <p:cNvSpPr/>
          <p:nvPr/>
        </p:nvSpPr>
        <p:spPr>
          <a:xfrm>
            <a:off x="1901876" y="1869672"/>
            <a:ext cx="1211963" cy="910317"/>
          </a:xfrm>
          <a:prstGeom prst="roundRect">
            <a:avLst/>
          </a:prstGeom>
          <a:gradFill>
            <a:gsLst>
              <a:gs pos="0">
                <a:srgbClr val="FF0000"/>
              </a:gs>
              <a:gs pos="50000">
                <a:srgbClr val="C00000"/>
              </a:gs>
              <a:gs pos="100000">
                <a:schemeClr val="accent2">
                  <a:lumMod val="5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Write Automated Acceptance Tests</a:t>
            </a:r>
          </a:p>
        </p:txBody>
      </p:sp>
      <p:sp>
        <p:nvSpPr>
          <p:cNvPr id="13" name="Oval 12"/>
          <p:cNvSpPr/>
          <p:nvPr/>
        </p:nvSpPr>
        <p:spPr>
          <a:xfrm>
            <a:off x="6354199" y="3183957"/>
            <a:ext cx="1023941" cy="692646"/>
          </a:xfrm>
          <a:prstGeom prst="ellipse">
            <a:avLst/>
          </a:prstGeom>
          <a:solidFill>
            <a:srgbClr val="00B050">
              <a:alpha val="17000"/>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rgbClr val="00B0F0"/>
              </a:solidFill>
            </a:endParaRPr>
          </a:p>
        </p:txBody>
      </p:sp>
      <p:sp>
        <p:nvSpPr>
          <p:cNvPr id="14" name="Oval 13"/>
          <p:cNvSpPr/>
          <p:nvPr/>
        </p:nvSpPr>
        <p:spPr>
          <a:xfrm>
            <a:off x="4615485" y="2860303"/>
            <a:ext cx="1026114" cy="737561"/>
          </a:xfrm>
          <a:prstGeom prst="ellipse">
            <a:avLst/>
          </a:prstGeom>
          <a:solidFill>
            <a:srgbClr val="0070C0">
              <a:alpha val="19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rgbClr val="00B0F0"/>
              </a:solidFill>
            </a:endParaRPr>
          </a:p>
        </p:txBody>
      </p:sp>
      <p:sp>
        <p:nvSpPr>
          <p:cNvPr id="15" name="Oval 14"/>
          <p:cNvSpPr/>
          <p:nvPr/>
        </p:nvSpPr>
        <p:spPr>
          <a:xfrm>
            <a:off x="5870700" y="1824463"/>
            <a:ext cx="1080120" cy="738491"/>
          </a:xfrm>
          <a:prstGeom prst="ellipse">
            <a:avLst/>
          </a:prstGeom>
          <a:solidFill>
            <a:srgbClr val="FF0000">
              <a:alpha val="2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rgbClr val="00B0F0"/>
              </a:solidFill>
            </a:endParaRPr>
          </a:p>
        </p:txBody>
      </p:sp>
      <p:sp>
        <p:nvSpPr>
          <p:cNvPr id="17" name="Right Arrow 16"/>
          <p:cNvSpPr/>
          <p:nvPr/>
        </p:nvSpPr>
        <p:spPr>
          <a:xfrm rot="4959146">
            <a:off x="6688462" y="2737587"/>
            <a:ext cx="505600" cy="1220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9" name="TextBox 18"/>
          <p:cNvSpPr txBox="1"/>
          <p:nvPr/>
        </p:nvSpPr>
        <p:spPr>
          <a:xfrm>
            <a:off x="6047620" y="1889682"/>
            <a:ext cx="1023941" cy="646331"/>
          </a:xfrm>
          <a:prstGeom prst="rect">
            <a:avLst/>
          </a:prstGeom>
          <a:noFill/>
        </p:spPr>
        <p:txBody>
          <a:bodyPr wrap="square" rtlCol="0">
            <a:spAutoFit/>
          </a:bodyPr>
          <a:lstStyle/>
          <a:p>
            <a:r>
              <a:rPr lang="en-GB" sz="1800" dirty="0">
                <a:solidFill>
                  <a:srgbClr val="FF0000"/>
                </a:solidFill>
              </a:rPr>
              <a:t>write test</a:t>
            </a:r>
          </a:p>
        </p:txBody>
      </p:sp>
      <p:sp>
        <p:nvSpPr>
          <p:cNvPr id="20" name="TextBox 19"/>
          <p:cNvSpPr txBox="1"/>
          <p:nvPr/>
        </p:nvSpPr>
        <p:spPr>
          <a:xfrm>
            <a:off x="6559590" y="3341072"/>
            <a:ext cx="766717" cy="369332"/>
          </a:xfrm>
          <a:prstGeom prst="rect">
            <a:avLst/>
          </a:prstGeom>
          <a:noFill/>
        </p:spPr>
        <p:txBody>
          <a:bodyPr wrap="square" rtlCol="0">
            <a:spAutoFit/>
          </a:bodyPr>
          <a:lstStyle/>
          <a:p>
            <a:r>
              <a:rPr lang="en-GB" sz="1800" dirty="0">
                <a:solidFill>
                  <a:srgbClr val="00B050"/>
                </a:solidFill>
              </a:rPr>
              <a:t>pass</a:t>
            </a:r>
          </a:p>
        </p:txBody>
      </p:sp>
      <p:sp>
        <p:nvSpPr>
          <p:cNvPr id="21" name="TextBox 20"/>
          <p:cNvSpPr txBox="1"/>
          <p:nvPr/>
        </p:nvSpPr>
        <p:spPr>
          <a:xfrm>
            <a:off x="4696494" y="3002787"/>
            <a:ext cx="987357" cy="646331"/>
          </a:xfrm>
          <a:prstGeom prst="rect">
            <a:avLst/>
          </a:prstGeom>
          <a:noFill/>
        </p:spPr>
        <p:txBody>
          <a:bodyPr wrap="square" rtlCol="0">
            <a:spAutoFit/>
          </a:bodyPr>
          <a:lstStyle/>
          <a:p>
            <a:r>
              <a:rPr lang="en-GB" sz="1800" dirty="0">
                <a:solidFill>
                  <a:srgbClr val="0070C0"/>
                </a:solidFill>
              </a:rPr>
              <a:t>refactor</a:t>
            </a:r>
          </a:p>
        </p:txBody>
      </p:sp>
      <p:sp>
        <p:nvSpPr>
          <p:cNvPr id="22" name="Right Arrow 21"/>
          <p:cNvSpPr/>
          <p:nvPr/>
        </p:nvSpPr>
        <p:spPr>
          <a:xfrm rot="19020499">
            <a:off x="5373605" y="2501904"/>
            <a:ext cx="505600" cy="1220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3" name="Right Arrow 22"/>
          <p:cNvSpPr/>
          <p:nvPr/>
        </p:nvSpPr>
        <p:spPr>
          <a:xfrm rot="11814583">
            <a:off x="5694014" y="3369011"/>
            <a:ext cx="551776" cy="151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4" name="Right Arrow 23"/>
          <p:cNvSpPr/>
          <p:nvPr/>
        </p:nvSpPr>
        <p:spPr>
          <a:xfrm rot="5400000">
            <a:off x="2444657" y="1698342"/>
            <a:ext cx="126400" cy="145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5" name="Right Arrow 24"/>
          <p:cNvSpPr/>
          <p:nvPr/>
        </p:nvSpPr>
        <p:spPr>
          <a:xfrm>
            <a:off x="3221851" y="2150809"/>
            <a:ext cx="2419748" cy="119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7" name="Rounded Rectangle 26"/>
          <p:cNvSpPr/>
          <p:nvPr/>
        </p:nvSpPr>
        <p:spPr>
          <a:xfrm>
            <a:off x="1871701" y="3166175"/>
            <a:ext cx="1211963" cy="648072"/>
          </a:xfrm>
          <a:prstGeom prst="roundRect">
            <a:avLst/>
          </a:prstGeom>
          <a:gradFill>
            <a:gsLst>
              <a:gs pos="0">
                <a:srgbClr val="00B050"/>
              </a:gs>
              <a:gs pos="50000">
                <a:srgbClr val="92D050"/>
              </a:gs>
              <a:gs pos="100000">
                <a:schemeClr val="accent2">
                  <a:lumMod val="5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Acceptance Tests Pass</a:t>
            </a:r>
          </a:p>
        </p:txBody>
      </p:sp>
      <p:sp>
        <p:nvSpPr>
          <p:cNvPr id="28" name="Rounded Rectangle 27"/>
          <p:cNvSpPr/>
          <p:nvPr/>
        </p:nvSpPr>
        <p:spPr>
          <a:xfrm>
            <a:off x="1871701" y="4029912"/>
            <a:ext cx="1211963"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Demo to PO</a:t>
            </a:r>
          </a:p>
        </p:txBody>
      </p:sp>
      <p:sp>
        <p:nvSpPr>
          <p:cNvPr id="29" name="Right Arrow 28"/>
          <p:cNvSpPr/>
          <p:nvPr/>
        </p:nvSpPr>
        <p:spPr>
          <a:xfrm rot="5400000">
            <a:off x="2430016" y="3840193"/>
            <a:ext cx="126400" cy="145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30" name="Rounded Rectangle 29"/>
          <p:cNvSpPr/>
          <p:nvPr/>
        </p:nvSpPr>
        <p:spPr>
          <a:xfrm>
            <a:off x="1856166" y="4553219"/>
            <a:ext cx="1211963"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QA</a:t>
            </a:r>
          </a:p>
        </p:txBody>
      </p:sp>
      <p:sp>
        <p:nvSpPr>
          <p:cNvPr id="31" name="Right Arrow 30"/>
          <p:cNvSpPr/>
          <p:nvPr/>
        </p:nvSpPr>
        <p:spPr>
          <a:xfrm rot="5400000">
            <a:off x="2414481" y="4398642"/>
            <a:ext cx="126400" cy="145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33" name="Right Arrow 32"/>
          <p:cNvSpPr/>
          <p:nvPr/>
        </p:nvSpPr>
        <p:spPr>
          <a:xfrm>
            <a:off x="1533552" y="1399173"/>
            <a:ext cx="284143" cy="145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36" name="Rectangle 35"/>
          <p:cNvSpPr/>
          <p:nvPr/>
        </p:nvSpPr>
        <p:spPr>
          <a:xfrm flipH="1">
            <a:off x="1533551" y="1471687"/>
            <a:ext cx="68120" cy="3252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37" name="Rectangle 36"/>
          <p:cNvSpPr/>
          <p:nvPr/>
        </p:nvSpPr>
        <p:spPr>
          <a:xfrm>
            <a:off x="1533552" y="4677985"/>
            <a:ext cx="284143" cy="4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41" name="Right Arrow 40"/>
          <p:cNvSpPr/>
          <p:nvPr/>
        </p:nvSpPr>
        <p:spPr>
          <a:xfrm rot="10800000">
            <a:off x="3167843" y="3430650"/>
            <a:ext cx="972108" cy="1672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42" name="Rectangle 41"/>
          <p:cNvSpPr/>
          <p:nvPr/>
        </p:nvSpPr>
        <p:spPr>
          <a:xfrm flipH="1">
            <a:off x="4071832" y="3477687"/>
            <a:ext cx="68120" cy="1038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44" name="Rectangle 43"/>
          <p:cNvSpPr/>
          <p:nvPr/>
        </p:nvSpPr>
        <p:spPr>
          <a:xfrm flipV="1">
            <a:off x="4071833" y="4461959"/>
            <a:ext cx="2878988" cy="54006"/>
          </a:xfrm>
          <a:prstGeom prst="rect">
            <a:avLst/>
          </a:prstGeom>
          <a:ln w="1905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48" name="Rectangle 47"/>
          <p:cNvSpPr/>
          <p:nvPr/>
        </p:nvSpPr>
        <p:spPr>
          <a:xfrm flipH="1">
            <a:off x="6943710" y="3975906"/>
            <a:ext cx="58560" cy="54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cxnSp>
        <p:nvCxnSpPr>
          <p:cNvPr id="50" name="Straight Connector 49"/>
          <p:cNvCxnSpPr/>
          <p:nvPr/>
        </p:nvCxnSpPr>
        <p:spPr>
          <a:xfrm flipV="1">
            <a:off x="1901876" y="4461960"/>
            <a:ext cx="1211963" cy="540061"/>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901875" y="4488963"/>
            <a:ext cx="1166253" cy="513058"/>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pPr algn="l"/>
            <a:r>
              <a:rPr lang="en-GB" dirty="0"/>
              <a:t>The </a:t>
            </a:r>
            <a:r>
              <a:rPr lang="en-GB" dirty="0" smtClean="0"/>
              <a:t>Acceptance Test Driven Development Cycle</a:t>
            </a:r>
            <a:endParaRPr lang="en-GB" dirty="0"/>
          </a:p>
        </p:txBody>
      </p:sp>
      <p:sp>
        <p:nvSpPr>
          <p:cNvPr id="7" name="Content Placeholder 6"/>
          <p:cNvSpPr>
            <a:spLocks noGrp="1"/>
          </p:cNvSpPr>
          <p:nvPr>
            <p:ph idx="1"/>
          </p:nvPr>
        </p:nvSpPr>
        <p:spPr/>
        <p:txBody>
          <a:bodyPr/>
          <a:lstStyle/>
          <a:p>
            <a:endParaRPr lang="en-GB"/>
          </a:p>
        </p:txBody>
      </p:sp>
    </p:spTree>
    <p:extLst>
      <p:ext uri="{BB962C8B-B14F-4D97-AF65-F5344CB8AC3E}">
        <p14:creationId xmlns:p14="http://schemas.microsoft.com/office/powerpoint/2010/main" val="2472192315"/>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4" grpId="0" animBg="1"/>
      <p:bldP spid="15" grpId="0" animBg="1"/>
      <p:bldP spid="17" grpId="0" animBg="1"/>
      <p:bldP spid="19" grpId="0"/>
      <p:bldP spid="20" grpId="0"/>
      <p:bldP spid="21" grpId="0"/>
      <p:bldP spid="22" grpId="0" animBg="1"/>
      <p:bldP spid="23" grpId="0" animBg="1"/>
      <p:bldP spid="24" grpId="0" animBg="1"/>
      <p:bldP spid="25" grpId="0" animBg="1"/>
      <p:bldP spid="27" grpId="0" animBg="1"/>
      <p:bldP spid="28" grpId="0" animBg="1"/>
      <p:bldP spid="29" grpId="0" animBg="1"/>
      <p:bldP spid="30" grpId="0" animBg="1"/>
      <p:bldP spid="31" grpId="0" animBg="1"/>
      <p:bldP spid="33" grpId="0" animBg="1"/>
      <p:bldP spid="36" grpId="0" animBg="1"/>
      <p:bldP spid="37" grpId="0" animBg="1"/>
      <p:bldP spid="41" grpId="0" animBg="1"/>
      <p:bldP spid="42" grpId="0" animBg="1"/>
      <p:bldP spid="44" grpId="0" animBg="1"/>
      <p:bldP spid="4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smtClean="0"/>
              <a:t>How does ATDD work?</a:t>
            </a:r>
            <a:endParaRPr lang="en-GB" dirty="0"/>
          </a:p>
        </p:txBody>
      </p:sp>
      <p:sp>
        <p:nvSpPr>
          <p:cNvPr id="3" name="Content Placeholder 2"/>
          <p:cNvSpPr>
            <a:spLocks noGrp="1"/>
          </p:cNvSpPr>
          <p:nvPr>
            <p:ph idx="1"/>
          </p:nvPr>
        </p:nvSpPr>
        <p:spPr/>
        <p:txBody>
          <a:bodyPr>
            <a:normAutofit lnSpcReduction="10000"/>
          </a:bodyPr>
          <a:lstStyle/>
          <a:p>
            <a:r>
              <a:rPr lang="en-GB" dirty="0" smtClean="0"/>
              <a:t>Similar to BDD</a:t>
            </a:r>
          </a:p>
          <a:p>
            <a:r>
              <a:rPr lang="en-GB" dirty="0" smtClean="0"/>
              <a:t>A DSL for business users to define automated acceptance tests</a:t>
            </a:r>
          </a:p>
          <a:p>
            <a:r>
              <a:rPr lang="en-GB" dirty="0" smtClean="0"/>
              <a:t>Tooling such as </a:t>
            </a:r>
            <a:r>
              <a:rPr lang="en-GB" dirty="0" err="1" smtClean="0"/>
              <a:t>Fitnesse</a:t>
            </a:r>
            <a:r>
              <a:rPr lang="en-GB" dirty="0" smtClean="0"/>
              <a:t>, </a:t>
            </a:r>
            <a:r>
              <a:rPr lang="en-GB" dirty="0" err="1" smtClean="0"/>
              <a:t>SpecFlow</a:t>
            </a:r>
            <a:endParaRPr lang="en-GB" dirty="0" smtClean="0"/>
          </a:p>
          <a:p>
            <a:r>
              <a:rPr lang="en-GB" dirty="0" smtClean="0"/>
              <a:t>Developer creates generic test fixtures</a:t>
            </a:r>
          </a:p>
          <a:p>
            <a:r>
              <a:rPr lang="en-GB" dirty="0" smtClean="0"/>
              <a:t>Can write tests first to drive development (outer loop – inner loop is TDD)</a:t>
            </a:r>
          </a:p>
          <a:p>
            <a:r>
              <a:rPr lang="en-GB" dirty="0" smtClean="0"/>
              <a:t>Gives test team something to do at start of sprint</a:t>
            </a:r>
          </a:p>
        </p:txBody>
      </p:sp>
    </p:spTree>
    <p:extLst>
      <p:ext uri="{BB962C8B-B14F-4D97-AF65-F5344CB8AC3E}">
        <p14:creationId xmlns:p14="http://schemas.microsoft.com/office/powerpoint/2010/main" val="863068586"/>
      </p:ext>
    </p:extLst>
  </p:cSld>
  <p:clrMapOvr>
    <a:masterClrMapping/>
  </p:clrMapOvr>
  <p:transition>
    <p:cover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GB" dirty="0"/>
              <a:t>How do we do acceptance tests?</a:t>
            </a:r>
          </a:p>
        </p:txBody>
      </p:sp>
      <p:sp>
        <p:nvSpPr>
          <p:cNvPr id="2" name="Content Placeholder 1"/>
          <p:cNvSpPr>
            <a:spLocks noGrp="1"/>
          </p:cNvSpPr>
          <p:nvPr>
            <p:ph idx="1"/>
          </p:nvPr>
        </p:nvSpPr>
        <p:spPr/>
        <p:txBody>
          <a:bodyPr>
            <a:normAutofit fontScale="92500" lnSpcReduction="10000"/>
          </a:bodyPr>
          <a:lstStyle/>
          <a:p>
            <a:r>
              <a:rPr lang="en-GB" dirty="0" smtClean="0"/>
              <a:t>End-to-end testing</a:t>
            </a:r>
          </a:p>
          <a:p>
            <a:r>
              <a:rPr lang="en-GB" dirty="0" smtClean="0"/>
              <a:t>No requirement for tests to be fast (within reason)</a:t>
            </a:r>
          </a:p>
          <a:p>
            <a:r>
              <a:rPr lang="en-GB" dirty="0" smtClean="0"/>
              <a:t>Tools like </a:t>
            </a:r>
            <a:r>
              <a:rPr lang="en-GB" dirty="0" err="1" smtClean="0"/>
              <a:t>SpecFlow</a:t>
            </a:r>
            <a:r>
              <a:rPr lang="en-GB" dirty="0" smtClean="0"/>
              <a:t> can be used to define tests (but is it justified?)</a:t>
            </a:r>
          </a:p>
          <a:p>
            <a:r>
              <a:rPr lang="en-GB" dirty="0" smtClean="0"/>
              <a:t>More likely a QA professional will manually build automated QA tests</a:t>
            </a:r>
          </a:p>
          <a:p>
            <a:r>
              <a:rPr lang="en-GB" dirty="0" smtClean="0"/>
              <a:t>Tools: </a:t>
            </a:r>
          </a:p>
          <a:p>
            <a:pPr lvl="1"/>
            <a:r>
              <a:rPr lang="en-GB" dirty="0" smtClean="0"/>
              <a:t>Selenium </a:t>
            </a:r>
            <a:r>
              <a:rPr lang="en-GB" dirty="0" err="1" smtClean="0"/>
              <a:t>WebDriver</a:t>
            </a:r>
            <a:endParaRPr lang="en-GB" dirty="0" smtClean="0"/>
          </a:p>
          <a:p>
            <a:pPr lvl="1"/>
            <a:r>
              <a:rPr lang="en-GB" dirty="0" smtClean="0"/>
              <a:t>Visual Studio UI tests</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1926" y="3451047"/>
            <a:ext cx="2383736" cy="1692453"/>
          </a:xfrm>
          <a:prstGeom prst="rect">
            <a:avLst/>
          </a:prstGeom>
        </p:spPr>
      </p:pic>
    </p:spTree>
    <p:extLst>
      <p:ext uri="{BB962C8B-B14F-4D97-AF65-F5344CB8AC3E}">
        <p14:creationId xmlns:p14="http://schemas.microsoft.com/office/powerpoint/2010/main" val="3731440550"/>
      </p:ext>
    </p:extLst>
  </p:cSld>
  <p:clrMapOvr>
    <a:masterClrMapping/>
  </p:clrMapOvr>
  <p:transition>
    <p:cover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GB" dirty="0"/>
              <a:t>End-to-end Testing</a:t>
            </a:r>
            <a:br>
              <a:rPr lang="en-GB" dirty="0"/>
            </a:br>
            <a:endParaRPr lang="en-GB" dirty="0"/>
          </a:p>
        </p:txBody>
      </p:sp>
      <p:sp>
        <p:nvSpPr>
          <p:cNvPr id="2" name="Content Placeholder 1"/>
          <p:cNvSpPr>
            <a:spLocks noGrp="1"/>
          </p:cNvSpPr>
          <p:nvPr>
            <p:ph idx="1"/>
          </p:nvPr>
        </p:nvSpPr>
        <p:spPr/>
        <p:txBody>
          <a:bodyPr>
            <a:normAutofit lnSpcReduction="10000"/>
          </a:bodyPr>
          <a:lstStyle/>
          <a:p>
            <a:r>
              <a:rPr lang="en-GB" dirty="0" smtClean="0"/>
              <a:t>Drives application through the UI, simulating the actions of the user</a:t>
            </a:r>
          </a:p>
          <a:p>
            <a:r>
              <a:rPr lang="en-GB" dirty="0" smtClean="0"/>
              <a:t>Selenium </a:t>
            </a:r>
            <a:r>
              <a:rPr lang="en-GB" dirty="0" err="1" smtClean="0"/>
              <a:t>WebDriver</a:t>
            </a:r>
            <a:r>
              <a:rPr lang="en-GB" dirty="0" smtClean="0"/>
              <a:t>, </a:t>
            </a:r>
            <a:r>
              <a:rPr lang="en-GB" dirty="0" err="1" smtClean="0"/>
              <a:t>Watin</a:t>
            </a:r>
            <a:r>
              <a:rPr lang="en-GB" dirty="0" smtClean="0"/>
              <a:t>, Visual Studio</a:t>
            </a:r>
          </a:p>
          <a:p>
            <a:r>
              <a:rPr lang="en-GB" dirty="0" smtClean="0"/>
              <a:t>Can target different browsers</a:t>
            </a:r>
          </a:p>
          <a:p>
            <a:r>
              <a:rPr lang="en-GB" dirty="0" smtClean="0"/>
              <a:t>Fully tests DOM manipulation, JavaScript, interaction with back-end (i.e. SharePoint)</a:t>
            </a:r>
          </a:p>
          <a:p>
            <a:r>
              <a:rPr lang="en-GB" dirty="0" smtClean="0"/>
              <a:t>These tests often written by a dedicated tester</a:t>
            </a:r>
          </a:p>
          <a:p>
            <a:r>
              <a:rPr lang="en-GB" dirty="0" smtClean="0"/>
              <a:t>Can be used for TDD if they are fast enough</a:t>
            </a:r>
            <a:endParaRPr lang="en-GB" dirty="0"/>
          </a:p>
        </p:txBody>
      </p:sp>
      <p:pic>
        <p:nvPicPr>
          <p:cNvPr id="17410" name="Picture 2" descr="C:\Users\Bill\AppData\Local\Microsoft\Windows\Temporary Internet Files\Content.IE5\FVXI77B7\MP900431013[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8027" r="8806" b="5917"/>
          <a:stretch/>
        </p:blipFill>
        <p:spPr bwMode="auto">
          <a:xfrm>
            <a:off x="5943600" y="1"/>
            <a:ext cx="3200400" cy="113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766315"/>
      </p:ext>
    </p:extLst>
  </p:cSld>
  <p:clrMapOvr>
    <a:masterClrMapping/>
  </p:clrMapOvr>
  <p:transition>
    <p:cover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Demo: </a:t>
            </a:r>
            <a:r>
              <a:rPr lang="en-GB" dirty="0" smtClean="0"/>
              <a:t>UI </a:t>
            </a:r>
            <a:r>
              <a:rPr lang="en-GB" dirty="0"/>
              <a:t>Testing</a:t>
            </a:r>
            <a:br>
              <a:rPr lang="en-GB" dirty="0"/>
            </a:b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818497740"/>
      </p:ext>
    </p:extLst>
  </p:cSld>
  <p:clrMapOvr>
    <a:masterClrMapping/>
  </p:clrMapOvr>
  <p:transition>
    <p:cover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GB" dirty="0" smtClean="0"/>
              <a:t>Approval Tests</a:t>
            </a:r>
            <a:endParaRPr lang="en-GB" dirty="0"/>
          </a:p>
        </p:txBody>
      </p:sp>
      <p:sp>
        <p:nvSpPr>
          <p:cNvPr id="2" name="Content Placeholder 1"/>
          <p:cNvSpPr>
            <a:spLocks noGrp="1"/>
          </p:cNvSpPr>
          <p:nvPr>
            <p:ph idx="1"/>
          </p:nvPr>
        </p:nvSpPr>
        <p:spPr/>
        <p:txBody>
          <a:bodyPr>
            <a:normAutofit fontScale="85000" lnSpcReduction="10000"/>
          </a:bodyPr>
          <a:lstStyle/>
          <a:p>
            <a:r>
              <a:rPr lang="en-GB" dirty="0" smtClean="0"/>
              <a:t>Asserts can be tedious to set up, especially for complex objects</a:t>
            </a:r>
          </a:p>
          <a:p>
            <a:r>
              <a:rPr lang="en-GB" dirty="0" smtClean="0"/>
              <a:t>Approval Tests go beyond asserts by verifying against a complex object</a:t>
            </a:r>
          </a:p>
          <a:p>
            <a:r>
              <a:rPr lang="en-GB" dirty="0" smtClean="0"/>
              <a:t>When test fails a diff tool shows the cause</a:t>
            </a:r>
          </a:p>
          <a:p>
            <a:r>
              <a:rPr lang="en-GB" dirty="0" smtClean="0"/>
              <a:t>When you make a change that needs to update the approval you can “approve” the current output to lock it in to the regression suite</a:t>
            </a:r>
          </a:p>
          <a:p>
            <a:r>
              <a:rPr lang="en-GB" dirty="0" smtClean="0"/>
              <a:t>Especially useful for building regression tests around pre-existing code prior to refactoring</a:t>
            </a:r>
          </a:p>
          <a:p>
            <a:r>
              <a:rPr lang="en-GB" dirty="0" err="1"/>
              <a:t>Nuget</a:t>
            </a:r>
            <a:r>
              <a:rPr lang="en-GB" dirty="0"/>
              <a:t> package: Install-Package </a:t>
            </a:r>
            <a:r>
              <a:rPr lang="en-GB" dirty="0" err="1"/>
              <a:t>ApprovalTests</a:t>
            </a:r>
            <a:endParaRPr lang="en-GB" dirty="0"/>
          </a:p>
          <a:p>
            <a:endParaRPr lang="en-GB" dirty="0" smtClean="0"/>
          </a:p>
          <a:p>
            <a:endParaRPr lang="en-GB" dirty="0" smtClean="0"/>
          </a:p>
        </p:txBody>
      </p:sp>
    </p:spTree>
    <p:extLst>
      <p:ext uri="{BB962C8B-B14F-4D97-AF65-F5344CB8AC3E}">
        <p14:creationId xmlns:p14="http://schemas.microsoft.com/office/powerpoint/2010/main" val="1035527409"/>
      </p:ext>
    </p:extLst>
  </p:cSld>
  <p:clrMapOvr>
    <a:masterClrMapping/>
  </p:clrMapOvr>
  <p:transition>
    <p:cover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Agenda:</a:t>
            </a:r>
            <a:endParaRPr lang="en-GB" dirty="0"/>
          </a:p>
        </p:txBody>
      </p:sp>
      <p:sp>
        <p:nvSpPr>
          <p:cNvPr id="3" name="Content Placeholder 2"/>
          <p:cNvSpPr>
            <a:spLocks noGrp="1"/>
          </p:cNvSpPr>
          <p:nvPr>
            <p:ph idx="1"/>
          </p:nvPr>
        </p:nvSpPr>
        <p:spPr/>
        <p:txBody>
          <a:bodyPr/>
          <a:lstStyle/>
          <a:p>
            <a:r>
              <a:rPr lang="en-GB" dirty="0" smtClean="0"/>
              <a:t>Introduction to TDD</a:t>
            </a:r>
          </a:p>
          <a:p>
            <a:r>
              <a:rPr lang="en-GB" dirty="0" smtClean="0"/>
              <a:t>Server-side tests</a:t>
            </a:r>
            <a:endParaRPr lang="en-GB" dirty="0"/>
          </a:p>
          <a:p>
            <a:r>
              <a:rPr lang="en-GB" dirty="0" smtClean="0"/>
              <a:t>Client-side tests</a:t>
            </a:r>
          </a:p>
          <a:p>
            <a:r>
              <a:rPr lang="en-GB" dirty="0" smtClean="0"/>
              <a:t>Conclusions</a:t>
            </a:r>
          </a:p>
        </p:txBody>
      </p:sp>
    </p:spTree>
    <p:extLst>
      <p:ext uri="{BB962C8B-B14F-4D97-AF65-F5344CB8AC3E}">
        <p14:creationId xmlns:p14="http://schemas.microsoft.com/office/powerpoint/2010/main" val="1707229890"/>
      </p:ext>
    </p:extLst>
  </p:cSld>
  <p:clrMapOvr>
    <a:masterClrMapping/>
  </p:clrMapOvr>
  <p:transition>
    <p:cover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l"/>
            <a:r>
              <a:rPr lang="en-GB" dirty="0" smtClean="0"/>
              <a:t>Resources</a:t>
            </a:r>
            <a:r>
              <a:rPr lang="en-GB" dirty="0"/>
              <a:t/>
            </a:r>
            <a:br>
              <a:rPr lang="en-GB" dirty="0"/>
            </a:br>
            <a:endParaRPr lang="en-GB" dirty="0"/>
          </a:p>
        </p:txBody>
      </p:sp>
      <p:sp>
        <p:nvSpPr>
          <p:cNvPr id="2" name="Content Placeholder 1"/>
          <p:cNvSpPr>
            <a:spLocks noGrp="1"/>
          </p:cNvSpPr>
          <p:nvPr>
            <p:ph idx="1"/>
          </p:nvPr>
        </p:nvSpPr>
        <p:spPr/>
        <p:txBody>
          <a:bodyPr>
            <a:normAutofit/>
          </a:bodyPr>
          <a:lstStyle/>
          <a:p>
            <a:r>
              <a:rPr lang="en-GB" dirty="0">
                <a:hlinkClick r:id="rId3"/>
              </a:rPr>
              <a:t>http://approvaltests.sourceforge.net</a:t>
            </a:r>
            <a:r>
              <a:rPr lang="en-GB" dirty="0" smtClean="0">
                <a:hlinkClick r:id="rId3"/>
              </a:rPr>
              <a:t>/</a:t>
            </a:r>
            <a:endParaRPr lang="en-GB" dirty="0" smtClean="0"/>
          </a:p>
          <a:p>
            <a:r>
              <a:rPr lang="en-GB" dirty="0">
                <a:hlinkClick r:id="rId4"/>
              </a:rPr>
              <a:t>https://</a:t>
            </a:r>
            <a:r>
              <a:rPr lang="en-GB" dirty="0" smtClean="0">
                <a:hlinkClick r:id="rId4"/>
              </a:rPr>
              <a:t>github.com/approvals</a:t>
            </a:r>
            <a:endParaRPr lang="en-GB" dirty="0" smtClean="0"/>
          </a:p>
          <a:p>
            <a:r>
              <a:rPr lang="en-GB" dirty="0" err="1" smtClean="0"/>
              <a:t>Nuget</a:t>
            </a:r>
            <a:r>
              <a:rPr lang="en-GB" dirty="0" smtClean="0"/>
              <a:t> package: Install-Package </a:t>
            </a:r>
            <a:r>
              <a:rPr lang="en-GB" dirty="0" err="1" smtClean="0"/>
              <a:t>ApprovalTests</a:t>
            </a:r>
            <a:endParaRPr lang="en-GB" dirty="0" smtClean="0"/>
          </a:p>
          <a:p>
            <a:r>
              <a:rPr lang="en-GB" dirty="0">
                <a:hlinkClick r:id="rId5"/>
              </a:rPr>
              <a:t>http://</a:t>
            </a:r>
            <a:r>
              <a:rPr lang="en-GB" dirty="0" smtClean="0">
                <a:hlinkClick r:id="rId5"/>
              </a:rPr>
              <a:t>dontcodetired.com/blog/post/Beyond-Simple-Asserts-with-ApprovalTests.aspx</a:t>
            </a:r>
            <a:endParaRPr lang="en-GB" dirty="0" smtClean="0"/>
          </a:p>
          <a:p>
            <a:pPr marL="0" indent="0">
              <a:buNone/>
            </a:pPr>
            <a:endParaRPr lang="en-GB" dirty="0" smtClean="0"/>
          </a:p>
          <a:p>
            <a:endParaRPr lang="en-GB" dirty="0" smtClean="0"/>
          </a:p>
          <a:p>
            <a:endParaRPr lang="en-GB" dirty="0"/>
          </a:p>
        </p:txBody>
      </p:sp>
    </p:spTree>
    <p:extLst>
      <p:ext uri="{BB962C8B-B14F-4D97-AF65-F5344CB8AC3E}">
        <p14:creationId xmlns:p14="http://schemas.microsoft.com/office/powerpoint/2010/main" val="1611759529"/>
      </p:ext>
    </p:extLst>
  </p:cSld>
  <p:clrMapOvr>
    <a:masterClrMapping/>
  </p:clrMapOvr>
  <p:transition>
    <p:cover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GB" dirty="0" smtClean="0"/>
              <a:t>“Smart Tests”</a:t>
            </a:r>
            <a:endParaRPr lang="en-GB" dirty="0"/>
          </a:p>
        </p:txBody>
      </p:sp>
      <p:sp>
        <p:nvSpPr>
          <p:cNvPr id="2" name="Content Placeholder 1"/>
          <p:cNvSpPr>
            <a:spLocks noGrp="1"/>
          </p:cNvSpPr>
          <p:nvPr>
            <p:ph idx="1"/>
          </p:nvPr>
        </p:nvSpPr>
        <p:spPr/>
        <p:txBody>
          <a:bodyPr>
            <a:normAutofit/>
          </a:bodyPr>
          <a:lstStyle/>
          <a:p>
            <a:r>
              <a:rPr lang="en-GB" dirty="0" smtClean="0"/>
              <a:t>Available in Visual Studio 2015</a:t>
            </a:r>
          </a:p>
          <a:p>
            <a:r>
              <a:rPr lang="en-GB" dirty="0" smtClean="0"/>
              <a:t>Automatically generated tests based on analysis of execution paths</a:t>
            </a:r>
          </a:p>
          <a:p>
            <a:r>
              <a:rPr lang="en-GB" dirty="0" smtClean="0"/>
              <a:t>Based on </a:t>
            </a:r>
            <a:r>
              <a:rPr lang="en-GB" dirty="0" err="1" smtClean="0"/>
              <a:t>Pex</a:t>
            </a:r>
            <a:r>
              <a:rPr lang="en-GB" dirty="0" smtClean="0"/>
              <a:t> from Microsoft Research</a:t>
            </a:r>
            <a:endParaRPr lang="en-GB" dirty="0"/>
          </a:p>
          <a:p>
            <a:endParaRPr lang="en-GB" dirty="0" smtClean="0"/>
          </a:p>
          <a:p>
            <a:endParaRPr lang="en-GB" dirty="0" smtClean="0"/>
          </a:p>
        </p:txBody>
      </p:sp>
    </p:spTree>
    <p:extLst>
      <p:ext uri="{BB962C8B-B14F-4D97-AF65-F5344CB8AC3E}">
        <p14:creationId xmlns:p14="http://schemas.microsoft.com/office/powerpoint/2010/main" val="27930264"/>
      </p:ext>
    </p:extLst>
  </p:cSld>
  <p:clrMapOvr>
    <a:masterClrMapping/>
  </p:clrMapOvr>
  <p:transition>
    <p:cover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2166" y="0"/>
            <a:ext cx="5763184" cy="994172"/>
          </a:xfrm>
        </p:spPr>
        <p:txBody>
          <a:bodyPr/>
          <a:lstStyle/>
          <a:p>
            <a:pPr algn="l"/>
            <a:r>
              <a:rPr lang="en-GB" dirty="0" smtClean="0"/>
              <a:t>Conclusions</a:t>
            </a:r>
            <a:endParaRPr lang="en-GB" dirty="0"/>
          </a:p>
        </p:txBody>
      </p:sp>
      <p:sp>
        <p:nvSpPr>
          <p:cNvPr id="2" name="Content Placeholder 1"/>
          <p:cNvSpPr>
            <a:spLocks noGrp="1"/>
          </p:cNvSpPr>
          <p:nvPr>
            <p:ph idx="1"/>
          </p:nvPr>
        </p:nvSpPr>
        <p:spPr>
          <a:xfrm>
            <a:off x="2752166" y="1013013"/>
            <a:ext cx="6391834" cy="4130488"/>
          </a:xfrm>
        </p:spPr>
        <p:txBody>
          <a:bodyPr>
            <a:normAutofit fontScale="92500" lnSpcReduction="20000"/>
          </a:bodyPr>
          <a:lstStyle/>
          <a:p>
            <a:r>
              <a:rPr lang="en-GB" dirty="0" smtClean="0"/>
              <a:t>Test Driven Development continues to gain traction in the development community as a whole and brings many benefits</a:t>
            </a:r>
          </a:p>
          <a:p>
            <a:r>
              <a:rPr lang="en-GB" dirty="0"/>
              <a:t>Does not replace acceptance tests</a:t>
            </a:r>
          </a:p>
          <a:p>
            <a:r>
              <a:rPr lang="en-GB" dirty="0" smtClean="0"/>
              <a:t>SharePoint </a:t>
            </a:r>
            <a:r>
              <a:rPr lang="en-GB" dirty="0"/>
              <a:t>challenges us to find new ways of testing </a:t>
            </a:r>
            <a:r>
              <a:rPr lang="en-GB" dirty="0" smtClean="0"/>
              <a:t>code that depends on server interaction</a:t>
            </a:r>
            <a:endParaRPr lang="en-GB" dirty="0"/>
          </a:p>
          <a:p>
            <a:r>
              <a:rPr lang="en-GB" dirty="0" smtClean="0"/>
              <a:t>The SharePoint </a:t>
            </a:r>
            <a:r>
              <a:rPr lang="en-GB" dirty="0" smtClean="0"/>
              <a:t>Framework brings us into the </a:t>
            </a:r>
            <a:r>
              <a:rPr lang="en-GB" dirty="0" smtClean="0"/>
              <a:t>world of client-side testing</a:t>
            </a:r>
          </a:p>
          <a:p>
            <a:r>
              <a:rPr lang="en-GB" dirty="0" smtClean="0"/>
              <a:t>JavaScript client-side </a:t>
            </a:r>
            <a:r>
              <a:rPr lang="en-GB" dirty="0" smtClean="0"/>
              <a:t>code is easier to test than server-side SharePoint </a:t>
            </a:r>
            <a:r>
              <a:rPr lang="en-GB" dirty="0" smtClean="0"/>
              <a:t>code</a:t>
            </a:r>
          </a:p>
          <a:p>
            <a:r>
              <a:rPr lang="en-GB" dirty="0" smtClean="0"/>
              <a:t>Make TDD part of your professional development practice… </a:t>
            </a:r>
            <a:r>
              <a:rPr lang="en-GB" b="1" dirty="0" smtClean="0"/>
              <a:t>where it makes sense </a:t>
            </a:r>
            <a:r>
              <a:rPr lang="en-GB" b="1" dirty="0" smtClean="0">
                <a:sym typeface="Wingdings" panose="05000000000000000000" pitchFamily="2" charset="2"/>
              </a:rPr>
              <a:t></a:t>
            </a:r>
            <a:endParaRPr lang="en-GB" b="1" dirty="0" smtClean="0"/>
          </a:p>
        </p:txBody>
      </p:sp>
      <p:pic>
        <p:nvPicPr>
          <p:cNvPr id="18434" name="Picture 2" descr="C:\Users\Bill\AppData\Local\Microsoft\Windows\Temporary Internet Files\Content.IE5\HBM0H3DE\MP900385235[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0" t="10704" r="2768" b="7586"/>
          <a:stretch/>
        </p:blipFill>
        <p:spPr bwMode="auto">
          <a:xfrm>
            <a:off x="9583272" y="457200"/>
            <a:ext cx="2232212" cy="13924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1342" t="2481" r="54557" b="12662"/>
          <a:stretch/>
        </p:blipFill>
        <p:spPr>
          <a:xfrm>
            <a:off x="-17930" y="1013013"/>
            <a:ext cx="2524060" cy="3245222"/>
          </a:xfrm>
          <a:prstGeom prst="rect">
            <a:avLst/>
          </a:prstGeom>
        </p:spPr>
      </p:pic>
    </p:spTree>
    <p:extLst>
      <p:ext uri="{BB962C8B-B14F-4D97-AF65-F5344CB8AC3E}">
        <p14:creationId xmlns:p14="http://schemas.microsoft.com/office/powerpoint/2010/main" val="3395273459"/>
      </p:ext>
    </p:extLst>
  </p:cSld>
  <p:clrMapOvr>
    <a:masterClrMapping/>
  </p:clrMapOvr>
  <p:transition>
    <p:cover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GB" dirty="0"/>
              <a:t>Recommended Reading:</a:t>
            </a:r>
            <a:br>
              <a:rPr lang="en-GB" dirty="0"/>
            </a:br>
            <a:endParaRPr lang="en-GB" dirty="0"/>
          </a:p>
        </p:txBody>
      </p:sp>
      <p:sp>
        <p:nvSpPr>
          <p:cNvPr id="2" name="Content Placeholder 1"/>
          <p:cNvSpPr>
            <a:spLocks noGrp="1"/>
          </p:cNvSpPr>
          <p:nvPr>
            <p:ph idx="1"/>
          </p:nvPr>
        </p:nvSpPr>
        <p:spPr>
          <a:xfrm>
            <a:off x="628650" y="1927411"/>
            <a:ext cx="6067985" cy="2705311"/>
          </a:xfrm>
        </p:spPr>
        <p:txBody>
          <a:bodyPr>
            <a:normAutofit/>
          </a:bodyPr>
          <a:lstStyle/>
          <a:p>
            <a:r>
              <a:rPr lang="en-GB" dirty="0" smtClean="0"/>
              <a:t>“The </a:t>
            </a:r>
            <a:r>
              <a:rPr lang="en-GB" dirty="0"/>
              <a:t>Art of Unit </a:t>
            </a:r>
            <a:r>
              <a:rPr lang="en-GB" dirty="0" smtClean="0"/>
              <a:t>Testing”, </a:t>
            </a:r>
            <a:r>
              <a:rPr lang="en-GB" dirty="0"/>
              <a:t>Roy </a:t>
            </a:r>
            <a:r>
              <a:rPr lang="en-GB" dirty="0" err="1" smtClean="0"/>
              <a:t>Osherove</a:t>
            </a:r>
            <a:endParaRPr lang="en-GB" dirty="0" smtClean="0"/>
          </a:p>
          <a:p>
            <a:r>
              <a:rPr lang="en-GB" dirty="0"/>
              <a:t>“Test-Driven Development by Example”, Kent Beck</a:t>
            </a:r>
          </a:p>
          <a:p>
            <a:r>
              <a:rPr lang="en-GB" dirty="0" smtClean="0"/>
              <a:t>Lean-Agile Acceptance Test-Driven Development, Ken Pugh</a:t>
            </a:r>
          </a:p>
          <a:p>
            <a:endParaRPr lang="en-GB" dirty="0"/>
          </a:p>
          <a:p>
            <a:endParaRPr lang="en-GB"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701" y="497086"/>
            <a:ext cx="1594581" cy="1998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7298359" y="2895225"/>
            <a:ext cx="1376696" cy="1728192"/>
          </a:xfrm>
          <a:prstGeom prst="rect">
            <a:avLst/>
          </a:prstGeom>
        </p:spPr>
      </p:pic>
    </p:spTree>
    <p:extLst>
      <p:ext uri="{BB962C8B-B14F-4D97-AF65-F5344CB8AC3E}">
        <p14:creationId xmlns:p14="http://schemas.microsoft.com/office/powerpoint/2010/main" val="2583927538"/>
      </p:ext>
    </p:extLst>
  </p:cSld>
  <p:clrMapOvr>
    <a:masterClrMapping/>
  </p:clrMapOvr>
  <p:transition>
    <p:cover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Contact me:</a:t>
            </a:r>
            <a:br>
              <a:rPr lang="en-GB" dirty="0"/>
            </a:br>
            <a:endParaRPr lang="en-GB" dirty="0"/>
          </a:p>
        </p:txBody>
      </p:sp>
      <p:sp>
        <p:nvSpPr>
          <p:cNvPr id="2" name="Content Placeholder 1"/>
          <p:cNvSpPr>
            <a:spLocks noGrp="1"/>
          </p:cNvSpPr>
          <p:nvPr>
            <p:ph idx="1"/>
          </p:nvPr>
        </p:nvSpPr>
        <p:spPr/>
        <p:txBody>
          <a:bodyPr/>
          <a:lstStyle/>
          <a:p>
            <a:r>
              <a:rPr lang="en-GB" b="1" dirty="0" smtClean="0"/>
              <a:t>Blog: www.spdoctor.net</a:t>
            </a:r>
            <a:endParaRPr lang="en-GB" dirty="0" smtClean="0"/>
          </a:p>
          <a:p>
            <a:r>
              <a:rPr lang="en-GB" b="1" dirty="0" smtClean="0"/>
              <a:t>Twitter: @</a:t>
            </a:r>
            <a:r>
              <a:rPr lang="en-GB" b="1" dirty="0" err="1" smtClean="0"/>
              <a:t>spdoctor</a:t>
            </a:r>
            <a:endParaRPr lang="en-GB" dirty="0" smtClean="0"/>
          </a:p>
          <a:p>
            <a:r>
              <a:rPr lang="en-GB" b="1" dirty="0" smtClean="0"/>
              <a:t>Sharepoint.stackexchange.com (moderator)</a:t>
            </a:r>
          </a:p>
          <a:p>
            <a:r>
              <a:rPr lang="en-GB" b="1" dirty="0"/>
              <a:t>Email</a:t>
            </a:r>
            <a:r>
              <a:rPr lang="en-GB" b="1" dirty="0" smtClean="0"/>
              <a:t>: BillA@flosim.com</a:t>
            </a:r>
            <a:endParaRPr lang="en-GB" b="1" dirty="0"/>
          </a:p>
          <a:p>
            <a:endParaRPr lang="en-GB" dirty="0"/>
          </a:p>
        </p:txBody>
      </p:sp>
      <p:pic>
        <p:nvPicPr>
          <p:cNvPr id="1026" name="Picture 2" descr="C:\Users\bill\Pictures\SwissToni_180x1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151" y="3111811"/>
            <a:ext cx="1233818" cy="123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23306"/>
      </p:ext>
    </p:extLst>
  </p:cSld>
  <p:clrMapOvr>
    <a:masterClrMapping/>
  </p:clrMapOvr>
  <p:transition>
    <p:cover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GB" dirty="0"/>
              <a:t>What is TDD?</a:t>
            </a:r>
          </a:p>
        </p:txBody>
      </p:sp>
      <p:sp>
        <p:nvSpPr>
          <p:cNvPr id="2" name="Content Placeholder 1"/>
          <p:cNvSpPr>
            <a:spLocks noGrp="1"/>
          </p:cNvSpPr>
          <p:nvPr>
            <p:ph idx="1"/>
          </p:nvPr>
        </p:nvSpPr>
        <p:spPr/>
        <p:txBody>
          <a:bodyPr/>
          <a:lstStyle/>
          <a:p>
            <a:r>
              <a:rPr lang="en-GB" dirty="0" smtClean="0"/>
              <a:t>Goes beyond Test-first</a:t>
            </a:r>
          </a:p>
          <a:p>
            <a:r>
              <a:rPr lang="en-GB" dirty="0" smtClean="0"/>
              <a:t>Tests drive the low-level design</a:t>
            </a:r>
          </a:p>
          <a:p>
            <a:r>
              <a:rPr lang="en-GB" dirty="0" smtClean="0"/>
              <a:t>Supports refactoring</a:t>
            </a:r>
          </a:p>
          <a:p>
            <a:r>
              <a:rPr lang="en-GB" dirty="0" smtClean="0"/>
              <a:t>Just a developer tool</a:t>
            </a:r>
          </a:p>
        </p:txBody>
      </p:sp>
      <p:pic>
        <p:nvPicPr>
          <p:cNvPr id="1026" name="Picture 2" descr="File:NautilusCutawayLogarithmicSpir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1873362" y="3105058"/>
            <a:ext cx="2698638" cy="20384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7065057" y="98823"/>
            <a:ext cx="1934124" cy="2427943"/>
          </a:xfrm>
          <a:prstGeom prst="rect">
            <a:avLst/>
          </a:prstGeom>
        </p:spPr>
      </p:pic>
    </p:spTree>
    <p:extLst>
      <p:ext uri="{BB962C8B-B14F-4D97-AF65-F5344CB8AC3E}">
        <p14:creationId xmlns:p14="http://schemas.microsoft.com/office/powerpoint/2010/main" val="3864781740"/>
      </p:ext>
    </p:extLst>
  </p:cSld>
  <p:clrMapOvr>
    <a:masterClrMapping/>
  </p:clrMapOvr>
  <p:transition>
    <p:cover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cap="none" dirty="0" smtClean="0"/>
              <a:t>TDD Cycle</a:t>
            </a:r>
            <a:endParaRPr lang="en-GB" cap="none" dirty="0"/>
          </a:p>
        </p:txBody>
      </p:sp>
      <p:sp>
        <p:nvSpPr>
          <p:cNvPr id="3" name="Content Placeholder 2"/>
          <p:cNvSpPr>
            <a:spLocks noGrp="1"/>
          </p:cNvSpPr>
          <p:nvPr>
            <p:ph idx="1"/>
          </p:nvPr>
        </p:nvSpPr>
        <p:spPr/>
        <p:txBody>
          <a:bodyPr/>
          <a:lstStyle/>
          <a:p>
            <a:endParaRPr lang="en-GB"/>
          </a:p>
        </p:txBody>
      </p:sp>
      <p:pic>
        <p:nvPicPr>
          <p:cNvPr id="1026" name="Picture 2" descr="C:\Users\bill\Pictures\shell.jp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Cement trans="84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735796" y="1126899"/>
            <a:ext cx="5292588" cy="402637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6020817" y="3593791"/>
            <a:ext cx="1413502" cy="1109751"/>
          </a:xfrm>
          <a:prstGeom prst="ellipse">
            <a:avLst/>
          </a:prstGeom>
          <a:solidFill>
            <a:srgbClr val="00B050">
              <a:alpha val="17000"/>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rgbClr val="00B0F0"/>
              </a:solidFill>
            </a:endParaRPr>
          </a:p>
        </p:txBody>
      </p:sp>
      <p:sp>
        <p:nvSpPr>
          <p:cNvPr id="7" name="Oval 6"/>
          <p:cNvSpPr/>
          <p:nvPr/>
        </p:nvSpPr>
        <p:spPr>
          <a:xfrm>
            <a:off x="3099006" y="2841781"/>
            <a:ext cx="1566174" cy="1130111"/>
          </a:xfrm>
          <a:prstGeom prst="ellipse">
            <a:avLst/>
          </a:prstGeom>
          <a:solidFill>
            <a:srgbClr val="0070C0">
              <a:alpha val="28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rgbClr val="00B0F0"/>
              </a:solidFill>
            </a:endParaRPr>
          </a:p>
        </p:txBody>
      </p:sp>
      <p:sp>
        <p:nvSpPr>
          <p:cNvPr id="8" name="Oval 7"/>
          <p:cNvSpPr/>
          <p:nvPr/>
        </p:nvSpPr>
        <p:spPr>
          <a:xfrm>
            <a:off x="5085058" y="1412701"/>
            <a:ext cx="1523892" cy="1105043"/>
          </a:xfrm>
          <a:prstGeom prst="ellipse">
            <a:avLst/>
          </a:prstGeom>
          <a:solidFill>
            <a:srgbClr val="FF0000">
              <a:alpha val="26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rgbClr val="00B0F0"/>
              </a:solidFill>
            </a:endParaRPr>
          </a:p>
        </p:txBody>
      </p:sp>
      <p:sp>
        <p:nvSpPr>
          <p:cNvPr id="6" name="Right Arrow 5"/>
          <p:cNvSpPr/>
          <p:nvPr/>
        </p:nvSpPr>
        <p:spPr>
          <a:xfrm rot="19384030">
            <a:off x="4191578" y="2290088"/>
            <a:ext cx="810090" cy="254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 name="Right Arrow 9"/>
          <p:cNvSpPr/>
          <p:nvPr/>
        </p:nvSpPr>
        <p:spPr>
          <a:xfrm rot="4291978">
            <a:off x="6452865" y="2714570"/>
            <a:ext cx="810090" cy="254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Right Arrow 10"/>
          <p:cNvSpPr/>
          <p:nvPr/>
        </p:nvSpPr>
        <p:spPr>
          <a:xfrm rot="11719696">
            <a:off x="4796084" y="3970193"/>
            <a:ext cx="912110" cy="254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TextBox 8"/>
          <p:cNvSpPr txBox="1"/>
          <p:nvPr/>
        </p:nvSpPr>
        <p:spPr>
          <a:xfrm>
            <a:off x="5210727" y="1568310"/>
            <a:ext cx="1242138" cy="923330"/>
          </a:xfrm>
          <a:prstGeom prst="rect">
            <a:avLst/>
          </a:prstGeom>
          <a:noFill/>
        </p:spPr>
        <p:txBody>
          <a:bodyPr wrap="square" rtlCol="0">
            <a:spAutoFit/>
          </a:bodyPr>
          <a:lstStyle/>
          <a:p>
            <a:pPr algn="ctr"/>
            <a:r>
              <a:rPr lang="en-GB" sz="1800" dirty="0">
                <a:solidFill>
                  <a:srgbClr val="FF0000"/>
                </a:solidFill>
              </a:rPr>
              <a:t>write a failing test</a:t>
            </a:r>
          </a:p>
        </p:txBody>
      </p:sp>
      <p:sp>
        <p:nvSpPr>
          <p:cNvPr id="13" name="TextBox 12"/>
          <p:cNvSpPr txBox="1"/>
          <p:nvPr/>
        </p:nvSpPr>
        <p:spPr>
          <a:xfrm>
            <a:off x="6020817" y="3676696"/>
            <a:ext cx="1242138" cy="923330"/>
          </a:xfrm>
          <a:prstGeom prst="rect">
            <a:avLst/>
          </a:prstGeom>
          <a:noFill/>
        </p:spPr>
        <p:txBody>
          <a:bodyPr wrap="square" rtlCol="0">
            <a:spAutoFit/>
          </a:bodyPr>
          <a:lstStyle/>
          <a:p>
            <a:pPr algn="ctr"/>
            <a:r>
              <a:rPr lang="en-GB" sz="1800" dirty="0">
                <a:solidFill>
                  <a:srgbClr val="00B050"/>
                </a:solidFill>
              </a:rPr>
              <a:t>make test pass</a:t>
            </a:r>
          </a:p>
        </p:txBody>
      </p:sp>
      <p:sp>
        <p:nvSpPr>
          <p:cNvPr id="14" name="TextBox 13"/>
          <p:cNvSpPr txBox="1"/>
          <p:nvPr/>
        </p:nvSpPr>
        <p:spPr>
          <a:xfrm>
            <a:off x="3099005" y="3233092"/>
            <a:ext cx="1566175" cy="369332"/>
          </a:xfrm>
          <a:prstGeom prst="rect">
            <a:avLst/>
          </a:prstGeom>
          <a:noFill/>
        </p:spPr>
        <p:txBody>
          <a:bodyPr wrap="square" rtlCol="0">
            <a:spAutoFit/>
          </a:bodyPr>
          <a:lstStyle/>
          <a:p>
            <a:r>
              <a:rPr lang="en-GB" sz="1800" dirty="0">
                <a:solidFill>
                  <a:srgbClr val="0070C0"/>
                </a:solidFill>
              </a:rPr>
              <a:t>refactor</a:t>
            </a:r>
          </a:p>
        </p:txBody>
      </p:sp>
      <p:sp>
        <p:nvSpPr>
          <p:cNvPr id="15" name="Oval 14"/>
          <p:cNvSpPr/>
          <p:nvPr/>
        </p:nvSpPr>
        <p:spPr>
          <a:xfrm>
            <a:off x="1222517" y="1259994"/>
            <a:ext cx="1399781" cy="802526"/>
          </a:xfrm>
          <a:prstGeom prst="ellipse">
            <a:avLst/>
          </a:prstGeom>
          <a:solidFill>
            <a:schemeClr val="bg1">
              <a:lumMod val="75000"/>
              <a:alpha val="42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rgbClr val="00B0F0"/>
              </a:solidFill>
            </a:endParaRPr>
          </a:p>
        </p:txBody>
      </p:sp>
      <p:sp>
        <p:nvSpPr>
          <p:cNvPr id="16" name="TextBox 15"/>
          <p:cNvSpPr txBox="1"/>
          <p:nvPr/>
        </p:nvSpPr>
        <p:spPr>
          <a:xfrm>
            <a:off x="1148862" y="1504233"/>
            <a:ext cx="1650366" cy="323165"/>
          </a:xfrm>
          <a:prstGeom prst="rect">
            <a:avLst/>
          </a:prstGeom>
          <a:noFill/>
        </p:spPr>
        <p:txBody>
          <a:bodyPr wrap="square" rtlCol="0">
            <a:spAutoFit/>
          </a:bodyPr>
          <a:lstStyle/>
          <a:p>
            <a:r>
              <a:rPr lang="en-GB" sz="1500" dirty="0"/>
              <a:t>requirements</a:t>
            </a:r>
          </a:p>
        </p:txBody>
      </p:sp>
      <p:sp>
        <p:nvSpPr>
          <p:cNvPr id="17" name="Right Arrow 16"/>
          <p:cNvSpPr/>
          <p:nvPr/>
        </p:nvSpPr>
        <p:spPr>
          <a:xfrm>
            <a:off x="2683523" y="1571840"/>
            <a:ext cx="2374532" cy="178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Tree>
    <p:extLst>
      <p:ext uri="{BB962C8B-B14F-4D97-AF65-F5344CB8AC3E}">
        <p14:creationId xmlns:p14="http://schemas.microsoft.com/office/powerpoint/2010/main" val="2924516041"/>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animBg="1"/>
      <p:bldP spid="10" grpId="0" animBg="1"/>
      <p:bldP spid="11" grpId="0" animBg="1"/>
      <p:bldP spid="9" grpId="0"/>
      <p:bldP spid="13" grpId="0"/>
      <p:bldP spid="14" grpId="0"/>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GB" dirty="0"/>
              <a:t>TDD rulebook</a:t>
            </a:r>
            <a:br>
              <a:rPr lang="en-GB" dirty="0"/>
            </a:br>
            <a:endParaRPr lang="en-GB" dirty="0"/>
          </a:p>
        </p:txBody>
      </p:sp>
      <p:sp>
        <p:nvSpPr>
          <p:cNvPr id="2" name="Content Placeholder 1"/>
          <p:cNvSpPr>
            <a:spLocks noGrp="1"/>
          </p:cNvSpPr>
          <p:nvPr>
            <p:ph idx="1"/>
          </p:nvPr>
        </p:nvSpPr>
        <p:spPr/>
        <p:txBody>
          <a:bodyPr>
            <a:normAutofit fontScale="92500" lnSpcReduction="20000"/>
          </a:bodyPr>
          <a:lstStyle/>
          <a:p>
            <a:r>
              <a:rPr lang="en-GB" dirty="0" smtClean="0"/>
              <a:t>No code unless failing test</a:t>
            </a:r>
          </a:p>
          <a:p>
            <a:r>
              <a:rPr lang="en-GB" dirty="0" smtClean="0"/>
              <a:t>Write just enough code to pass test</a:t>
            </a:r>
          </a:p>
          <a:p>
            <a:r>
              <a:rPr lang="en-GB" dirty="0" smtClean="0"/>
              <a:t>No new test until green</a:t>
            </a:r>
          </a:p>
          <a:p>
            <a:r>
              <a:rPr lang="en-GB" dirty="0" smtClean="0"/>
              <a:t>Refactoring must not add functionality</a:t>
            </a:r>
          </a:p>
          <a:p>
            <a:r>
              <a:rPr lang="en-GB" dirty="0" smtClean="0"/>
              <a:t>Tests must be fast</a:t>
            </a:r>
          </a:p>
          <a:p>
            <a:r>
              <a:rPr lang="en-GB" dirty="0" smtClean="0"/>
              <a:t>Tests must be easy to run (i.e. automated)</a:t>
            </a:r>
          </a:p>
          <a:p>
            <a:r>
              <a:rPr lang="en-GB" dirty="0" smtClean="0"/>
              <a:t>Purpose of test should be clear</a:t>
            </a:r>
          </a:p>
          <a:p>
            <a:r>
              <a:rPr lang="en-GB" dirty="0" smtClean="0"/>
              <a:t>Tests should be independent (run in any order)</a:t>
            </a:r>
          </a:p>
          <a:p>
            <a:r>
              <a:rPr lang="en-GB" dirty="0" smtClean="0"/>
              <a:t>Test code is a </a:t>
            </a:r>
            <a:r>
              <a:rPr lang="en-GB" b="1" dirty="0" smtClean="0"/>
              <a:t>first-class citizen…</a:t>
            </a:r>
          </a:p>
          <a:p>
            <a:endParaRPr lang="en-GB" dirty="0" smtClean="0"/>
          </a:p>
          <a:p>
            <a:endParaRPr lang="en-GB" dirty="0"/>
          </a:p>
        </p:txBody>
      </p:sp>
      <p:pic>
        <p:nvPicPr>
          <p:cNvPr id="3" name="Picture 2"/>
          <p:cNvPicPr>
            <a:picLocks noChangeAspect="1"/>
          </p:cNvPicPr>
          <p:nvPr/>
        </p:nvPicPr>
        <p:blipFill>
          <a:blip r:embed="rId3"/>
          <a:stretch>
            <a:fillRect/>
          </a:stretch>
        </p:blipFill>
        <p:spPr>
          <a:xfrm>
            <a:off x="6764122" y="432572"/>
            <a:ext cx="1751228" cy="676715"/>
          </a:xfrm>
          <a:prstGeom prst="rect">
            <a:avLst/>
          </a:prstGeom>
        </p:spPr>
      </p:pic>
    </p:spTree>
    <p:extLst>
      <p:ext uri="{BB962C8B-B14F-4D97-AF65-F5344CB8AC3E}">
        <p14:creationId xmlns:p14="http://schemas.microsoft.com/office/powerpoint/2010/main" val="2546696794"/>
      </p:ext>
    </p:extLst>
  </p:cSld>
  <p:clrMapOvr>
    <a:masterClrMapping/>
  </p:clrMapOvr>
  <p:transition>
    <p:cover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ill\Pictures\1950s\MeccanoTri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758" y="-18947"/>
            <a:ext cx="2179242" cy="21429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lgn="l"/>
            <a:r>
              <a:rPr lang="en-GB" cap="none" dirty="0" smtClean="0"/>
              <a:t>How does TDD work?</a:t>
            </a:r>
            <a:endParaRPr lang="en-GB" cap="none" dirty="0"/>
          </a:p>
        </p:txBody>
      </p:sp>
      <p:sp>
        <p:nvSpPr>
          <p:cNvPr id="3" name="Content Placeholder 2"/>
          <p:cNvSpPr>
            <a:spLocks noGrp="1"/>
          </p:cNvSpPr>
          <p:nvPr>
            <p:ph idx="1"/>
          </p:nvPr>
        </p:nvSpPr>
        <p:spPr/>
        <p:txBody>
          <a:bodyPr>
            <a:normAutofit fontScale="92500" lnSpcReduction="20000"/>
          </a:bodyPr>
          <a:lstStyle/>
          <a:p>
            <a:r>
              <a:rPr lang="en-GB" dirty="0" smtClean="0"/>
              <a:t>Tests facilitate refactoring</a:t>
            </a:r>
          </a:p>
          <a:p>
            <a:r>
              <a:rPr lang="en-GB" dirty="0" smtClean="0"/>
              <a:t>Refactoring facilitates incrementa</a:t>
            </a:r>
            <a:r>
              <a:rPr lang="en-GB" dirty="0"/>
              <a:t>l</a:t>
            </a:r>
            <a:r>
              <a:rPr lang="en-GB" dirty="0" smtClean="0"/>
              <a:t> design</a:t>
            </a:r>
          </a:p>
          <a:p>
            <a:r>
              <a:rPr lang="en-GB" dirty="0" smtClean="0"/>
              <a:t>Failing tests pinpoint problems quickly</a:t>
            </a:r>
          </a:p>
          <a:p>
            <a:r>
              <a:rPr lang="en-GB" dirty="0" smtClean="0"/>
              <a:t>Fast (continuous) tests give immediate feedback</a:t>
            </a:r>
          </a:p>
          <a:p>
            <a:r>
              <a:rPr lang="en-GB" dirty="0" smtClean="0"/>
              <a:t>Tests should ideally isolate the code you are working on</a:t>
            </a:r>
          </a:p>
          <a:p>
            <a:r>
              <a:rPr lang="en-GB" dirty="0" smtClean="0"/>
              <a:t>Rapid feedback – bugs discovered faster</a:t>
            </a:r>
          </a:p>
          <a:p>
            <a:r>
              <a:rPr lang="en-GB" dirty="0"/>
              <a:t>Guarantees test </a:t>
            </a:r>
            <a:r>
              <a:rPr lang="en-GB" dirty="0" smtClean="0"/>
              <a:t>coverage</a:t>
            </a:r>
          </a:p>
          <a:p>
            <a:r>
              <a:rPr lang="en-GB" dirty="0"/>
              <a:t>Tests document the design</a:t>
            </a:r>
          </a:p>
          <a:p>
            <a:r>
              <a:rPr lang="en-GB" dirty="0" smtClean="0"/>
              <a:t>Easier </a:t>
            </a:r>
            <a:r>
              <a:rPr lang="en-GB" dirty="0"/>
              <a:t>to handle interruptions to “flow”</a:t>
            </a:r>
          </a:p>
          <a:p>
            <a:endParaRPr lang="en-GB" dirty="0"/>
          </a:p>
          <a:p>
            <a:endParaRPr lang="en-GB" dirty="0"/>
          </a:p>
          <a:p>
            <a:endParaRPr lang="en-GB" dirty="0"/>
          </a:p>
        </p:txBody>
      </p:sp>
    </p:spTree>
    <p:extLst>
      <p:ext uri="{BB962C8B-B14F-4D97-AF65-F5344CB8AC3E}">
        <p14:creationId xmlns:p14="http://schemas.microsoft.com/office/powerpoint/2010/main" val="1162259107"/>
      </p:ext>
    </p:extLst>
  </p:cSld>
  <p:clrMapOvr>
    <a:masterClrMapping/>
  </p:clrMapOvr>
  <p:transition>
    <p:cover dir="d"/>
  </p:transition>
  <p:timing>
    <p:tnLst>
      <p:par>
        <p:cTn id="1" dur="indefinite" restart="never" nodeType="tmRoot"/>
      </p:par>
    </p:tnLst>
  </p:timing>
</p:sld>
</file>

<file path=ppt/theme/theme1.xml><?xml version="1.0" encoding="utf-8"?>
<a:theme xmlns:a="http://schemas.openxmlformats.org/drawingml/2006/main" name="GUI&amp;Design_Slides_Template">
  <a:themeElements>
    <a:clrScheme name="Benutzerdefiniert 32">
      <a:dk1>
        <a:sysClr val="windowText" lastClr="000000"/>
      </a:dk1>
      <a:lt1>
        <a:sysClr val="window" lastClr="FFFFFF"/>
      </a:lt1>
      <a:dk2>
        <a:srgbClr val="1F497D"/>
      </a:dk2>
      <a:lt2>
        <a:srgbClr val="EEEEEE"/>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nutzerdefiniert 1">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8980</TotalTime>
  <Words>6550</Words>
  <Application>Microsoft Office PowerPoint</Application>
  <PresentationFormat>On-screen Show (16:9)</PresentationFormat>
  <Paragraphs>797</Paragraphs>
  <Slides>54</Slides>
  <Notes>49</Notes>
  <HiddenSlides>16</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Consolas</vt:lpstr>
      <vt:lpstr>Franklin Gothic Medium</vt:lpstr>
      <vt:lpstr>Lucida Console</vt:lpstr>
      <vt:lpstr>Segoe UI</vt:lpstr>
      <vt:lpstr>Segoe UI Light</vt:lpstr>
      <vt:lpstr>Wingdings</vt:lpstr>
      <vt:lpstr>GUI&amp;Design_Slides_Template</vt:lpstr>
      <vt:lpstr>Test-driven Development for SharePoint and Office 365</vt:lpstr>
      <vt:lpstr>PowerPoint Presentation</vt:lpstr>
      <vt:lpstr>Bill Ayers MCM/MCSM Charter SharePoint</vt:lpstr>
      <vt:lpstr>PowerPoint Presentation</vt:lpstr>
      <vt:lpstr>Agenda:</vt:lpstr>
      <vt:lpstr>What is TDD?</vt:lpstr>
      <vt:lpstr>TDD Cycle</vt:lpstr>
      <vt:lpstr>TDD rulebook </vt:lpstr>
      <vt:lpstr>How does TDD work?</vt:lpstr>
      <vt:lpstr>For long-running projects, the tests may outlive the code…</vt:lpstr>
      <vt:lpstr>Benefits of TDD </vt:lpstr>
      <vt:lpstr>Refactoring</vt:lpstr>
      <vt:lpstr>Shopping List Story</vt:lpstr>
      <vt:lpstr>Demo: TDD – Introduction</vt:lpstr>
      <vt:lpstr>PowerPoint Presentation</vt:lpstr>
      <vt:lpstr>TDD hints and tips</vt:lpstr>
      <vt:lpstr>Time for TDD</vt:lpstr>
      <vt:lpstr>Time for TDD</vt:lpstr>
      <vt:lpstr>Drawbacks </vt:lpstr>
      <vt:lpstr>Costs and Benefits</vt:lpstr>
      <vt:lpstr>Danger : Trivial Test Anti-pattern</vt:lpstr>
      <vt:lpstr>Types of tests</vt:lpstr>
      <vt:lpstr>Unit tests with SharePoint SSOM           – possible approaches (1)</vt:lpstr>
      <vt:lpstr>MVP/MVVM composite patterns</vt:lpstr>
      <vt:lpstr>Unit tests with SharePoint SSOM           – possible approaches (2)</vt:lpstr>
      <vt:lpstr>Code Coverage (and other dubious metrics)</vt:lpstr>
      <vt:lpstr>Unit tests with SharePoint SSOM           – possible approaches (3)</vt:lpstr>
      <vt:lpstr>Demo: Server-side testing </vt:lpstr>
      <vt:lpstr>PowerPoint Presentation</vt:lpstr>
      <vt:lpstr>Client-side testing</vt:lpstr>
      <vt:lpstr>Client-side testing</vt:lpstr>
      <vt:lpstr>Client-side testing</vt:lpstr>
      <vt:lpstr>Model-View-ViewModel (MVVM)</vt:lpstr>
      <vt:lpstr>Options for client-side JavaScript testing</vt:lpstr>
      <vt:lpstr>Running tests </vt:lpstr>
      <vt:lpstr>Demo: SPFx Tests </vt:lpstr>
      <vt:lpstr>Using QUnit </vt:lpstr>
      <vt:lpstr>Demo: Client-side testing </vt:lpstr>
      <vt:lpstr>PowerPoint Presentation</vt:lpstr>
      <vt:lpstr>Continuous Integration SharePoint Hosted Add-in or other Client-side development</vt:lpstr>
      <vt:lpstr>Continuous Integration Provider Hosted Add-in</vt:lpstr>
      <vt:lpstr>Testing process in high level</vt:lpstr>
      <vt:lpstr>Tips for Testing JavaScript </vt:lpstr>
      <vt:lpstr>The Acceptance Test Driven Development Cycle</vt:lpstr>
      <vt:lpstr>How does ATDD work?</vt:lpstr>
      <vt:lpstr>How do we do acceptance tests?</vt:lpstr>
      <vt:lpstr>End-to-end Testing </vt:lpstr>
      <vt:lpstr>Demo: UI Testing </vt:lpstr>
      <vt:lpstr>Approval Tests</vt:lpstr>
      <vt:lpstr>Resources </vt:lpstr>
      <vt:lpstr>“Smart Tests”</vt:lpstr>
      <vt:lpstr>Conclusions</vt:lpstr>
      <vt:lpstr>Recommended Reading: </vt:lpstr>
      <vt:lpstr>Contact me: </vt:lpstr>
    </vt:vector>
  </TitlesOfParts>
  <Company>1105 Media,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 That is Really Long and Covers Two Lines</dc:title>
  <dc:creator>B. Sutton</dc:creator>
  <cp:lastModifiedBy>Bill Ayers</cp:lastModifiedBy>
  <cp:revision>134</cp:revision>
  <dcterms:created xsi:type="dcterms:W3CDTF">2004-06-15T18:50:25Z</dcterms:created>
  <dcterms:modified xsi:type="dcterms:W3CDTF">2016-09-09T12:10:28Z</dcterms:modified>
</cp:coreProperties>
</file>